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86" r:id="rId6"/>
    <p:sldId id="287" r:id="rId7"/>
    <p:sldId id="288" r:id="rId8"/>
    <p:sldId id="289" r:id="rId9"/>
    <p:sldId id="290" r:id="rId10"/>
    <p:sldId id="291" r:id="rId11"/>
    <p:sldId id="266" r:id="rId12"/>
    <p:sldId id="267" r:id="rId13"/>
    <p:sldId id="284" r:id="rId14"/>
    <p:sldId id="285" r:id="rId15"/>
    <p:sldId id="270" r:id="rId16"/>
    <p:sldId id="273" r:id="rId17"/>
    <p:sldId id="277" r:id="rId18"/>
    <p:sldId id="278" r:id="rId19"/>
    <p:sldId id="274" r:id="rId20"/>
    <p:sldId id="282" r:id="rId21"/>
    <p:sldId id="283" r:id="rId22"/>
    <p:sldId id="276" r:id="rId23"/>
    <p:sldId id="271"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19"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20"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21"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22"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23"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24"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extLst>
      <p:ext uri="{BB962C8B-B14F-4D97-AF65-F5344CB8AC3E}">
        <p14:creationId xmlns:p14="http://schemas.microsoft.com/office/powerpoint/2010/main" xmlns="" val="2366257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1048613"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1048614"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048615" name="Date Placeholder 27"/>
          <p:cNvSpPr>
            <a:spLocks noGrp="1"/>
          </p:cNvSpPr>
          <p:nvPr>
            <p:ph type="dt" sz="half" idx="10"/>
          </p:nvPr>
        </p:nvSpPr>
        <p:spPr bwMode="auto">
          <a:xfrm rot="5400000">
            <a:off x="7764621" y="1174097"/>
            <a:ext cx="2286000" cy="381000"/>
          </a:xfrm>
        </p:spPr>
        <p:txBody>
          <a:bodyPr/>
          <a:lstStyle/>
          <a:p>
            <a:fld id="{3D780862-1F13-40BB-86E2-66A083A14D31}" type="datetimeFigureOut">
              <a:rPr lang="en-US" smtClean="0"/>
              <a:pPr/>
              <a:t>8/3/2020</a:t>
            </a:fld>
            <a:endParaRPr lang="en-US" dirty="0"/>
          </a:p>
        </p:txBody>
      </p:sp>
      <p:sp>
        <p:nvSpPr>
          <p:cNvPr id="1048616" name="Footer Placeholder 16"/>
          <p:cNvSpPr>
            <a:spLocks noGrp="1"/>
          </p:cNvSpPr>
          <p:nvPr>
            <p:ph type="ftr" sz="quarter" idx="11"/>
          </p:nvPr>
        </p:nvSpPr>
        <p:spPr bwMode="auto">
          <a:xfrm rot="5400000">
            <a:off x="7077269" y="4181669"/>
            <a:ext cx="3657600" cy="384048"/>
          </a:xfrm>
        </p:spPr>
        <p:txBody>
          <a:bodyPr/>
          <a:lstStyle/>
          <a:p>
            <a:endParaRPr lang="en-US" dirty="0"/>
          </a:p>
        </p:txBody>
      </p:sp>
      <p:sp>
        <p:nvSpPr>
          <p:cNvPr id="1048617"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18"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19"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20"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2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22"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23"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24"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2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26"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28"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29"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30"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31"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32"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33" name="Slide Number Placeholder 28"/>
          <p:cNvSpPr>
            <a:spLocks noGrp="1"/>
          </p:cNvSpPr>
          <p:nvPr>
            <p:ph type="sldNum" sz="quarter" idx="12"/>
          </p:nvPr>
        </p:nvSpPr>
        <p:spPr bwMode="auto">
          <a:xfrm>
            <a:off x="1325544" y="4928702"/>
            <a:ext cx="609600" cy="517524"/>
          </a:xfrm>
        </p:spPr>
        <p:txBody>
          <a:bodyPr/>
          <a:lstStyle/>
          <a:p>
            <a:fld id="{9249161E-5D55-4D09-A582-BBC1F52E61B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1" name="Title 1"/>
          <p:cNvSpPr>
            <a:spLocks noGrp="1"/>
          </p:cNvSpPr>
          <p:nvPr>
            <p:ph type="title"/>
          </p:nvPr>
        </p:nvSpPr>
        <p:spPr/>
        <p:txBody>
          <a:bodyPr/>
          <a:lstStyle/>
          <a:p>
            <a:r>
              <a:rPr kumimoji="0" lang="en-US" smtClean="0"/>
              <a:t>Click to edit Master title style</a:t>
            </a:r>
            <a:endParaRPr kumimoji="0" lang="en-US"/>
          </a:p>
        </p:txBody>
      </p:sp>
      <p:sp>
        <p:nvSpPr>
          <p:cNvPr id="1048702"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48703" name="Date Placeholder 3"/>
          <p:cNvSpPr>
            <a:spLocks noGrp="1"/>
          </p:cNvSpPr>
          <p:nvPr>
            <p:ph type="dt" sz="half" idx="10"/>
          </p:nvPr>
        </p:nvSpPr>
        <p:spPr/>
        <p:txBody>
          <a:bodyPr/>
          <a:lstStyle/>
          <a:p>
            <a:fld id="{3D780862-1F13-40BB-86E2-66A083A14D31}" type="datetimeFigureOut">
              <a:rPr lang="en-US" smtClean="0"/>
              <a:pPr/>
              <a:t>8/3/2020</a:t>
            </a:fld>
            <a:endParaRPr lang="en-US" dirty="0"/>
          </a:p>
        </p:txBody>
      </p:sp>
      <p:sp>
        <p:nvSpPr>
          <p:cNvPr id="1048704" name="Footer Placeholder 4"/>
          <p:cNvSpPr>
            <a:spLocks noGrp="1"/>
          </p:cNvSpPr>
          <p:nvPr>
            <p:ph type="ftr" sz="quarter" idx="11"/>
          </p:nvPr>
        </p:nvSpPr>
        <p:spPr/>
        <p:txBody>
          <a:bodyPr/>
          <a:lstStyle/>
          <a:p>
            <a:endParaRPr lang="en-US" dirty="0"/>
          </a:p>
        </p:txBody>
      </p:sp>
      <p:sp>
        <p:nvSpPr>
          <p:cNvPr id="1048705" name="Slide Number Placeholder 5"/>
          <p:cNvSpPr>
            <a:spLocks noGrp="1"/>
          </p:cNvSpPr>
          <p:nvPr>
            <p:ph type="sldNum" sz="quarter" idx="12"/>
          </p:nvPr>
        </p:nvSpPr>
        <p:spPr/>
        <p:txBody>
          <a:bodyPr/>
          <a:lstStyle/>
          <a:p>
            <a:fld id="{9249161E-5D55-4D09-A582-BBC1F52E61B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6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104866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48664" name="Date Placeholder 3"/>
          <p:cNvSpPr>
            <a:spLocks noGrp="1"/>
          </p:cNvSpPr>
          <p:nvPr>
            <p:ph type="dt" sz="half" idx="10"/>
          </p:nvPr>
        </p:nvSpPr>
        <p:spPr/>
        <p:txBody>
          <a:bodyPr/>
          <a:lstStyle/>
          <a:p>
            <a:fld id="{3D780862-1F13-40BB-86E2-66A083A14D31}" type="datetimeFigureOut">
              <a:rPr lang="en-US" smtClean="0"/>
              <a:pPr/>
              <a:t>8/3/2020</a:t>
            </a:fld>
            <a:endParaRPr lang="en-US" dirty="0"/>
          </a:p>
        </p:txBody>
      </p:sp>
      <p:sp>
        <p:nvSpPr>
          <p:cNvPr id="1048665" name="Footer Placeholder 4"/>
          <p:cNvSpPr>
            <a:spLocks noGrp="1"/>
          </p:cNvSpPr>
          <p:nvPr>
            <p:ph type="ftr" sz="quarter" idx="11"/>
          </p:nvPr>
        </p:nvSpPr>
        <p:spPr/>
        <p:txBody>
          <a:bodyPr/>
          <a:lstStyle/>
          <a:p>
            <a:endParaRPr lang="en-US" dirty="0"/>
          </a:p>
        </p:txBody>
      </p:sp>
      <p:sp>
        <p:nvSpPr>
          <p:cNvPr id="1048666" name="Slide Number Placeholder 5"/>
          <p:cNvSpPr>
            <a:spLocks noGrp="1"/>
          </p:cNvSpPr>
          <p:nvPr>
            <p:ph type="sldNum" sz="quarter" idx="12"/>
          </p:nvPr>
        </p:nvSpPr>
        <p:spPr/>
        <p:txBody>
          <a:bodyPr/>
          <a:lstStyle/>
          <a:p>
            <a:fld id="{9249161E-5D55-4D09-A582-BBC1F52E61B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2" name="Title 1"/>
          <p:cNvSpPr>
            <a:spLocks noGrp="1"/>
          </p:cNvSpPr>
          <p:nvPr>
            <p:ph type="title"/>
          </p:nvPr>
        </p:nvSpPr>
        <p:spPr/>
        <p:txBody>
          <a:bodyPr/>
          <a:lstStyle/>
          <a:p>
            <a:r>
              <a:rPr kumimoji="0" lang="en-US" smtClean="0"/>
              <a:t>Click to edit Master title style</a:t>
            </a:r>
            <a:endParaRPr kumimoji="0" lang="en-US"/>
          </a:p>
        </p:txBody>
      </p:sp>
      <p:sp>
        <p:nvSpPr>
          <p:cNvPr id="1048593"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48594" name="Date Placeholder 6"/>
          <p:cNvSpPr>
            <a:spLocks noGrp="1"/>
          </p:cNvSpPr>
          <p:nvPr>
            <p:ph type="dt" sz="half" idx="14"/>
          </p:nvPr>
        </p:nvSpPr>
        <p:spPr/>
        <p:txBody>
          <a:bodyPr rtlCol="0"/>
          <a:lstStyle/>
          <a:p>
            <a:fld id="{3D780862-1F13-40BB-86E2-66A083A14D31}" type="datetimeFigureOut">
              <a:rPr lang="en-US" smtClean="0"/>
              <a:pPr/>
              <a:t>8/3/2020</a:t>
            </a:fld>
            <a:endParaRPr lang="en-US" dirty="0"/>
          </a:p>
        </p:txBody>
      </p:sp>
      <p:sp>
        <p:nvSpPr>
          <p:cNvPr id="1048595" name="Slide Number Placeholder 8"/>
          <p:cNvSpPr>
            <a:spLocks noGrp="1"/>
          </p:cNvSpPr>
          <p:nvPr>
            <p:ph type="sldNum" sz="quarter" idx="15"/>
          </p:nvPr>
        </p:nvSpPr>
        <p:spPr/>
        <p:txBody>
          <a:bodyPr rtlCol="0"/>
          <a:lstStyle/>
          <a:p>
            <a:fld id="{9249161E-5D55-4D09-A582-BBC1F52E61B5}" type="slidenum">
              <a:rPr lang="en-US" smtClean="0"/>
              <a:pPr/>
              <a:t>‹#›</a:t>
            </a:fld>
            <a:endParaRPr lang="en-US" dirty="0"/>
          </a:p>
        </p:txBody>
      </p:sp>
      <p:sp>
        <p:nvSpPr>
          <p:cNvPr id="1048596" name="Footer Placeholder 9"/>
          <p:cNvSpPr>
            <a:spLocks noGrp="1"/>
          </p:cNvSpPr>
          <p:nvPr>
            <p:ph type="ftr" sz="quarter" idx="16"/>
          </p:nvPr>
        </p:nvSpPr>
        <p:spPr/>
        <p:txBody>
          <a:bodyPr rtlCol="0"/>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048680"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1048681"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048682" name="Date Placeholder 3"/>
          <p:cNvSpPr>
            <a:spLocks noGrp="1"/>
          </p:cNvSpPr>
          <p:nvPr>
            <p:ph type="dt" sz="half" idx="10"/>
          </p:nvPr>
        </p:nvSpPr>
        <p:spPr bwMode="auto">
          <a:xfrm rot="5400000">
            <a:off x="7763256" y="1170432"/>
            <a:ext cx="2286000" cy="381000"/>
          </a:xfrm>
        </p:spPr>
        <p:txBody>
          <a:bodyPr/>
          <a:lstStyle/>
          <a:p>
            <a:fld id="{3D780862-1F13-40BB-86E2-66A083A14D31}" type="datetimeFigureOut">
              <a:rPr lang="en-US" smtClean="0"/>
              <a:pPr/>
              <a:t>8/3/2020</a:t>
            </a:fld>
            <a:endParaRPr lang="en-US" dirty="0"/>
          </a:p>
        </p:txBody>
      </p:sp>
      <p:sp>
        <p:nvSpPr>
          <p:cNvPr id="1048683" name="Footer Placeholder 4"/>
          <p:cNvSpPr>
            <a:spLocks noGrp="1"/>
          </p:cNvSpPr>
          <p:nvPr>
            <p:ph type="ftr" sz="quarter" idx="11"/>
          </p:nvPr>
        </p:nvSpPr>
        <p:spPr bwMode="auto">
          <a:xfrm rot="5400000">
            <a:off x="7077456" y="4178808"/>
            <a:ext cx="3657600" cy="384048"/>
          </a:xfrm>
        </p:spPr>
        <p:txBody>
          <a:bodyPr/>
          <a:lstStyle/>
          <a:p>
            <a:endParaRPr lang="en-US" dirty="0"/>
          </a:p>
        </p:txBody>
      </p:sp>
      <p:sp>
        <p:nvSpPr>
          <p:cNvPr id="1048684"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85"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86"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87"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88"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89"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90"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91"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92"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93"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4"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5"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6"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7"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8"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99"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700" name="Slide Number Placeholder 5"/>
          <p:cNvSpPr>
            <a:spLocks noGrp="1"/>
          </p:cNvSpPr>
          <p:nvPr>
            <p:ph type="sldNum" sz="quarter" idx="12"/>
          </p:nvPr>
        </p:nvSpPr>
        <p:spPr bwMode="auto">
          <a:xfrm>
            <a:off x="1340616" y="4928702"/>
            <a:ext cx="609600" cy="517524"/>
          </a:xfrm>
        </p:spPr>
        <p:txBody>
          <a:bodyPr/>
          <a:lstStyle/>
          <a:p>
            <a:fld id="{9249161E-5D55-4D09-A582-BBC1F52E61B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8" name="Title 1"/>
          <p:cNvSpPr>
            <a:spLocks noGrp="1"/>
          </p:cNvSpPr>
          <p:nvPr>
            <p:ph type="title"/>
          </p:nvPr>
        </p:nvSpPr>
        <p:spPr/>
        <p:txBody>
          <a:bodyPr/>
          <a:lstStyle/>
          <a:p>
            <a:r>
              <a:rPr kumimoji="0" lang="en-US" smtClean="0"/>
              <a:t>Click to edit Master title style</a:t>
            </a:r>
            <a:endParaRPr kumimoji="0" lang="en-US"/>
          </a:p>
        </p:txBody>
      </p:sp>
      <p:sp>
        <p:nvSpPr>
          <p:cNvPr id="1048649" name="Date Placeholder 4"/>
          <p:cNvSpPr>
            <a:spLocks noGrp="1"/>
          </p:cNvSpPr>
          <p:nvPr>
            <p:ph type="dt" sz="half" idx="10"/>
          </p:nvPr>
        </p:nvSpPr>
        <p:spPr/>
        <p:txBody>
          <a:bodyPr/>
          <a:lstStyle/>
          <a:p>
            <a:fld id="{3D780862-1F13-40BB-86E2-66A083A14D31}" type="datetimeFigureOut">
              <a:rPr lang="en-US" smtClean="0"/>
              <a:pPr/>
              <a:t>8/3/2020</a:t>
            </a:fld>
            <a:endParaRPr lang="en-US" dirty="0"/>
          </a:p>
        </p:txBody>
      </p:sp>
      <p:sp>
        <p:nvSpPr>
          <p:cNvPr id="1048650" name="Footer Placeholder 5"/>
          <p:cNvSpPr>
            <a:spLocks noGrp="1"/>
          </p:cNvSpPr>
          <p:nvPr>
            <p:ph type="ftr" sz="quarter" idx="11"/>
          </p:nvPr>
        </p:nvSpPr>
        <p:spPr/>
        <p:txBody>
          <a:bodyPr/>
          <a:lstStyle/>
          <a:p>
            <a:endParaRPr lang="en-US" dirty="0"/>
          </a:p>
        </p:txBody>
      </p:sp>
      <p:sp>
        <p:nvSpPr>
          <p:cNvPr id="1048651" name="Slide Number Placeholder 6"/>
          <p:cNvSpPr>
            <a:spLocks noGrp="1"/>
          </p:cNvSpPr>
          <p:nvPr>
            <p:ph type="sldNum" sz="quarter" idx="12"/>
          </p:nvPr>
        </p:nvSpPr>
        <p:spPr/>
        <p:txBody>
          <a:bodyPr/>
          <a:lstStyle/>
          <a:p>
            <a:fld id="{9249161E-5D55-4D09-A582-BBC1F52E61B5}" type="slidenum">
              <a:rPr lang="en-US" smtClean="0"/>
              <a:pPr/>
              <a:t>‹#›</a:t>
            </a:fld>
            <a:endParaRPr lang="en-US" dirty="0"/>
          </a:p>
        </p:txBody>
      </p:sp>
      <p:sp>
        <p:nvSpPr>
          <p:cNvPr id="1048652"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48653"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4" name="Title 1"/>
          <p:cNvSpPr>
            <a:spLocks noGrp="1"/>
          </p:cNvSpPr>
          <p:nvPr>
            <p:ph type="title"/>
          </p:nvPr>
        </p:nvSpPr>
        <p:spPr>
          <a:xfrm>
            <a:off x="457200" y="273050"/>
            <a:ext cx="7543800" cy="1143000"/>
          </a:xfrm>
        </p:spPr>
        <p:txBody>
          <a:bodyPr anchor="b"/>
          <a:lstStyle/>
          <a:p>
            <a:r>
              <a:rPr kumimoji="0" lang="en-US" smtClean="0"/>
              <a:t>Click to edit Master title style</a:t>
            </a:r>
            <a:endParaRPr kumimoji="0" lang="en-US"/>
          </a:p>
        </p:txBody>
      </p:sp>
      <p:sp>
        <p:nvSpPr>
          <p:cNvPr id="1048655" name="Date Placeholder 6"/>
          <p:cNvSpPr>
            <a:spLocks noGrp="1"/>
          </p:cNvSpPr>
          <p:nvPr>
            <p:ph type="dt" sz="half" idx="10"/>
          </p:nvPr>
        </p:nvSpPr>
        <p:spPr/>
        <p:txBody>
          <a:bodyPr/>
          <a:lstStyle/>
          <a:p>
            <a:fld id="{3D780862-1F13-40BB-86E2-66A083A14D31}" type="datetimeFigureOut">
              <a:rPr lang="en-US" smtClean="0"/>
              <a:pPr/>
              <a:t>8/3/2020</a:t>
            </a:fld>
            <a:endParaRPr lang="en-US" dirty="0"/>
          </a:p>
        </p:txBody>
      </p:sp>
      <p:sp>
        <p:nvSpPr>
          <p:cNvPr id="1048656" name="Footer Placeholder 7"/>
          <p:cNvSpPr>
            <a:spLocks noGrp="1"/>
          </p:cNvSpPr>
          <p:nvPr>
            <p:ph type="ftr" sz="quarter" idx="11"/>
          </p:nvPr>
        </p:nvSpPr>
        <p:spPr/>
        <p:txBody>
          <a:bodyPr/>
          <a:lstStyle/>
          <a:p>
            <a:endParaRPr lang="en-US" dirty="0"/>
          </a:p>
        </p:txBody>
      </p:sp>
      <p:sp>
        <p:nvSpPr>
          <p:cNvPr id="1048657" name="Slide Number Placeholder 8"/>
          <p:cNvSpPr>
            <a:spLocks noGrp="1"/>
          </p:cNvSpPr>
          <p:nvPr>
            <p:ph type="sldNum" sz="quarter" idx="12"/>
          </p:nvPr>
        </p:nvSpPr>
        <p:spPr/>
        <p:txBody>
          <a:bodyPr/>
          <a:lstStyle/>
          <a:p>
            <a:fld id="{9249161E-5D55-4D09-A582-BBC1F52E61B5}" type="slidenum">
              <a:rPr lang="en-US" smtClean="0"/>
              <a:pPr/>
              <a:t>‹#›</a:t>
            </a:fld>
            <a:endParaRPr lang="en-US" dirty="0"/>
          </a:p>
        </p:txBody>
      </p:sp>
      <p:sp>
        <p:nvSpPr>
          <p:cNvPr id="1048658"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48659"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48660"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048661"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87" name="Title 1"/>
          <p:cNvSpPr>
            <a:spLocks noGrp="1"/>
          </p:cNvSpPr>
          <p:nvPr>
            <p:ph type="title"/>
          </p:nvPr>
        </p:nvSpPr>
        <p:spPr/>
        <p:txBody>
          <a:bodyPr/>
          <a:lstStyle/>
          <a:p>
            <a:r>
              <a:rPr kumimoji="0" lang="en-US" smtClean="0"/>
              <a:t>Click to edit Master title style</a:t>
            </a:r>
            <a:endParaRPr kumimoji="0" lang="en-US"/>
          </a:p>
        </p:txBody>
      </p:sp>
      <p:sp>
        <p:nvSpPr>
          <p:cNvPr id="1048588" name="Date Placeholder 5"/>
          <p:cNvSpPr>
            <a:spLocks noGrp="1"/>
          </p:cNvSpPr>
          <p:nvPr>
            <p:ph type="dt" sz="half" idx="10"/>
          </p:nvPr>
        </p:nvSpPr>
        <p:spPr/>
        <p:txBody>
          <a:bodyPr rtlCol="0"/>
          <a:lstStyle/>
          <a:p>
            <a:fld id="{3D780862-1F13-40BB-86E2-66A083A14D31}" type="datetimeFigureOut">
              <a:rPr lang="en-US" smtClean="0"/>
              <a:pPr/>
              <a:t>8/3/2020</a:t>
            </a:fld>
            <a:endParaRPr lang="en-US" dirty="0"/>
          </a:p>
        </p:txBody>
      </p:sp>
      <p:sp>
        <p:nvSpPr>
          <p:cNvPr id="1048589" name="Slide Number Placeholder 6"/>
          <p:cNvSpPr>
            <a:spLocks noGrp="1"/>
          </p:cNvSpPr>
          <p:nvPr>
            <p:ph type="sldNum" sz="quarter" idx="11"/>
          </p:nvPr>
        </p:nvSpPr>
        <p:spPr/>
        <p:txBody>
          <a:bodyPr rtlCol="0"/>
          <a:lstStyle/>
          <a:p>
            <a:fld id="{9249161E-5D55-4D09-A582-BBC1F52E61B5}" type="slidenum">
              <a:rPr lang="en-US" smtClean="0"/>
              <a:pPr/>
              <a:t>‹#›</a:t>
            </a:fld>
            <a:endParaRPr lang="en-US" dirty="0"/>
          </a:p>
        </p:txBody>
      </p:sp>
      <p:sp>
        <p:nvSpPr>
          <p:cNvPr id="1048590"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99" name="Date Placeholder 1"/>
          <p:cNvSpPr>
            <a:spLocks noGrp="1"/>
          </p:cNvSpPr>
          <p:nvPr>
            <p:ph type="dt" sz="half" idx="10"/>
          </p:nvPr>
        </p:nvSpPr>
        <p:spPr/>
        <p:txBody>
          <a:bodyPr/>
          <a:lstStyle/>
          <a:p>
            <a:fld id="{3D780862-1F13-40BB-86E2-66A083A14D31}" type="datetimeFigureOut">
              <a:rPr lang="en-US" smtClean="0"/>
              <a:pPr/>
              <a:t>8/3/2020</a:t>
            </a:fld>
            <a:endParaRPr lang="en-US" dirty="0"/>
          </a:p>
        </p:txBody>
      </p:sp>
      <p:sp>
        <p:nvSpPr>
          <p:cNvPr id="1048600" name="Footer Placeholder 2"/>
          <p:cNvSpPr>
            <a:spLocks noGrp="1"/>
          </p:cNvSpPr>
          <p:nvPr>
            <p:ph type="ftr" sz="quarter" idx="11"/>
          </p:nvPr>
        </p:nvSpPr>
        <p:spPr/>
        <p:txBody>
          <a:bodyPr/>
          <a:lstStyle/>
          <a:p>
            <a:endParaRPr lang="en-US" dirty="0"/>
          </a:p>
        </p:txBody>
      </p:sp>
      <p:sp>
        <p:nvSpPr>
          <p:cNvPr id="1048601" name="Slide Number Placeholder 3"/>
          <p:cNvSpPr>
            <a:spLocks noGrp="1"/>
          </p:cNvSpPr>
          <p:nvPr>
            <p:ph type="sldNum" sz="quarter" idx="12"/>
          </p:nvPr>
        </p:nvSpPr>
        <p:spPr/>
        <p:txBody>
          <a:bodyPr/>
          <a:lstStyle/>
          <a:p>
            <a:fld id="{9249161E-5D55-4D09-A582-BBC1F52E61B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48706"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707"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1048708"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048709"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710"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7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7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7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7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715"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48716" name="Date Placeholder 20"/>
          <p:cNvSpPr>
            <a:spLocks noGrp="1"/>
          </p:cNvSpPr>
          <p:nvPr>
            <p:ph type="dt" sz="half" idx="14"/>
          </p:nvPr>
        </p:nvSpPr>
        <p:spPr/>
        <p:txBody>
          <a:bodyPr rtlCol="0"/>
          <a:lstStyle/>
          <a:p>
            <a:fld id="{3D780862-1F13-40BB-86E2-66A083A14D31}" type="datetimeFigureOut">
              <a:rPr lang="en-US" smtClean="0"/>
              <a:pPr/>
              <a:t>8/3/2020</a:t>
            </a:fld>
            <a:endParaRPr lang="en-US" dirty="0"/>
          </a:p>
        </p:txBody>
      </p:sp>
      <p:sp>
        <p:nvSpPr>
          <p:cNvPr id="1048717" name="Slide Number Placeholder 21"/>
          <p:cNvSpPr>
            <a:spLocks noGrp="1"/>
          </p:cNvSpPr>
          <p:nvPr>
            <p:ph type="sldNum" sz="quarter" idx="15"/>
          </p:nvPr>
        </p:nvSpPr>
        <p:spPr/>
        <p:txBody>
          <a:bodyPr rtlCol="0"/>
          <a:lstStyle/>
          <a:p>
            <a:fld id="{9249161E-5D55-4D09-A582-BBC1F52E61B5}" type="slidenum">
              <a:rPr lang="en-US" smtClean="0"/>
              <a:pPr/>
              <a:t>‹#›</a:t>
            </a:fld>
            <a:endParaRPr lang="en-US" dirty="0"/>
          </a:p>
        </p:txBody>
      </p:sp>
      <p:sp>
        <p:nvSpPr>
          <p:cNvPr id="1048718"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67"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68"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69"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1048670"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dirty="0" smtClean="0"/>
              <a:t>Click icon to add picture</a:t>
            </a:r>
            <a:endParaRPr kumimoji="0" lang="en-US" dirty="0"/>
          </a:p>
        </p:txBody>
      </p:sp>
      <p:sp>
        <p:nvSpPr>
          <p:cNvPr id="1048671"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48672"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73"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674"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75"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76"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677" name="Date Placeholder 16"/>
          <p:cNvSpPr>
            <a:spLocks noGrp="1"/>
          </p:cNvSpPr>
          <p:nvPr>
            <p:ph type="dt" sz="half" idx="10"/>
          </p:nvPr>
        </p:nvSpPr>
        <p:spPr/>
        <p:txBody>
          <a:bodyPr rtlCol="0"/>
          <a:lstStyle/>
          <a:p>
            <a:fld id="{3D780862-1F13-40BB-86E2-66A083A14D31}" type="datetimeFigureOut">
              <a:rPr lang="en-US" smtClean="0"/>
              <a:pPr/>
              <a:t>8/3/2020</a:t>
            </a:fld>
            <a:endParaRPr lang="en-US" dirty="0"/>
          </a:p>
        </p:txBody>
      </p:sp>
      <p:sp>
        <p:nvSpPr>
          <p:cNvPr id="1048678" name="Slide Number Placeholder 17"/>
          <p:cNvSpPr>
            <a:spLocks noGrp="1"/>
          </p:cNvSpPr>
          <p:nvPr>
            <p:ph type="sldNum" sz="quarter" idx="11"/>
          </p:nvPr>
        </p:nvSpPr>
        <p:spPr/>
        <p:txBody>
          <a:bodyPr rtlCol="0"/>
          <a:lstStyle/>
          <a:p>
            <a:fld id="{9249161E-5D55-4D09-A582-BBC1F52E61B5}" type="slidenum">
              <a:rPr lang="en-US" smtClean="0"/>
              <a:pPr/>
              <a:t>‹#›</a:t>
            </a:fld>
            <a:endParaRPr lang="en-US" dirty="0"/>
          </a:p>
        </p:txBody>
      </p:sp>
      <p:sp>
        <p:nvSpPr>
          <p:cNvPr id="1048679"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577"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048578"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48579"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3D780862-1F13-40BB-86E2-66A083A14D31}" type="datetimeFigureOut">
              <a:rPr lang="en-US" smtClean="0"/>
              <a:pPr/>
              <a:t>8/3/2020</a:t>
            </a:fld>
            <a:endParaRPr lang="en-US" dirty="0"/>
          </a:p>
        </p:txBody>
      </p:sp>
      <p:sp>
        <p:nvSpPr>
          <p:cNvPr id="1048580"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1048581"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582"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583"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584"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48585"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48586"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9249161E-5D55-4D09-A582-BBC1F52E61B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ctrTitle"/>
          </p:nvPr>
        </p:nvSpPr>
        <p:spPr>
          <a:xfrm>
            <a:off x="971600" y="260648"/>
            <a:ext cx="7992888" cy="936104"/>
          </a:xfrm>
        </p:spPr>
        <p:txBody>
          <a:bodyPr>
            <a:noAutofit/>
          </a:bodyPr>
          <a:lstStyle/>
          <a:p>
            <a:r>
              <a:rPr lang="en-US" sz="4800" dirty="0" smtClean="0">
                <a:solidFill>
                  <a:schemeClr val="tx1"/>
                </a:solidFill>
              </a:rPr>
              <a:t>Smart India Hackathon </a:t>
            </a:r>
            <a:endParaRPr lang="en-US" sz="4800" dirty="0">
              <a:solidFill>
                <a:schemeClr val="tx1"/>
              </a:solidFill>
            </a:endParaRPr>
          </a:p>
        </p:txBody>
      </p:sp>
      <p:sp>
        <p:nvSpPr>
          <p:cNvPr id="1048635" name="Subtitle 2"/>
          <p:cNvSpPr>
            <a:spLocks noGrp="1"/>
          </p:cNvSpPr>
          <p:nvPr>
            <p:ph type="subTitle" idx="1"/>
          </p:nvPr>
        </p:nvSpPr>
        <p:spPr>
          <a:xfrm>
            <a:off x="2286000" y="1772816"/>
            <a:ext cx="6172200" cy="4602106"/>
          </a:xfrm>
        </p:spPr>
        <p:style>
          <a:lnRef idx="2">
            <a:schemeClr val="accent1"/>
          </a:lnRef>
          <a:fillRef idx="1">
            <a:schemeClr val="lt1"/>
          </a:fillRef>
          <a:effectRef idx="0">
            <a:schemeClr val="accent1"/>
          </a:effectRef>
          <a:fontRef idx="minor">
            <a:schemeClr val="dk1"/>
          </a:fontRef>
        </p:style>
        <p:txBody>
          <a:bodyPr>
            <a:normAutofit fontScale="86944" lnSpcReduction="20000"/>
          </a:bodyPr>
          <a:lstStyle/>
          <a:p>
            <a:pPr algn="r"/>
            <a:endParaRPr lang="en-US" dirty="0" smtClean="0"/>
          </a:p>
          <a:p>
            <a:pPr algn="r"/>
            <a:endParaRPr lang="en-US" dirty="0" smtClean="0"/>
          </a:p>
          <a:p>
            <a:pPr algn="ctr"/>
            <a:r>
              <a:rPr lang="en-US" sz="2600" u="sng" dirty="0" smtClean="0">
                <a:solidFill>
                  <a:schemeClr val="tx1"/>
                </a:solidFill>
              </a:rPr>
              <a:t>RK-55</a:t>
            </a:r>
          </a:p>
          <a:p>
            <a:pPr algn="ctr"/>
            <a:r>
              <a:rPr lang="en-US" sz="2600" u="sng" dirty="0" smtClean="0">
                <a:solidFill>
                  <a:schemeClr val="tx1"/>
                </a:solidFill>
              </a:rPr>
              <a:t>Criminal Navigation using Mobile/Email based Tracking System</a:t>
            </a:r>
          </a:p>
          <a:p>
            <a:pPr algn="ctr"/>
            <a:endParaRPr lang="en-US" dirty="0" smtClean="0"/>
          </a:p>
          <a:p>
            <a:pPr algn="r"/>
            <a:endParaRPr lang="en-US" dirty="0" smtClean="0"/>
          </a:p>
          <a:p>
            <a:pPr algn="r"/>
            <a:endParaRPr lang="en-US" dirty="0" smtClean="0"/>
          </a:p>
          <a:p>
            <a:pPr algn="r"/>
            <a:r>
              <a:rPr lang="en-US" dirty="0" smtClean="0">
                <a:solidFill>
                  <a:schemeClr val="tx1"/>
                </a:solidFill>
              </a:rPr>
              <a:t>Presented by:</a:t>
            </a:r>
          </a:p>
          <a:p>
            <a:pPr algn="r"/>
            <a:r>
              <a:rPr lang="en-US" dirty="0" smtClean="0">
                <a:solidFill>
                  <a:schemeClr val="tx1"/>
                </a:solidFill>
              </a:rPr>
              <a:t>Team Aegis</a:t>
            </a:r>
          </a:p>
          <a:p>
            <a:pPr algn="r"/>
            <a:r>
              <a:rPr lang="en-US" dirty="0" smtClean="0">
                <a:solidFill>
                  <a:schemeClr val="tx1"/>
                </a:solidFill>
              </a:rPr>
              <a:t>-Aashutosh Kumar Mishra</a:t>
            </a:r>
          </a:p>
          <a:p>
            <a:pPr algn="r"/>
            <a:r>
              <a:rPr lang="en-US" dirty="0" smtClean="0">
                <a:solidFill>
                  <a:schemeClr val="tx1"/>
                </a:solidFill>
              </a:rPr>
              <a:t>-Priyanka Jha</a:t>
            </a:r>
          </a:p>
          <a:p>
            <a:pPr algn="r"/>
            <a:r>
              <a:rPr lang="en-US" dirty="0" smtClean="0">
                <a:solidFill>
                  <a:schemeClr val="tx1"/>
                </a:solidFill>
              </a:rPr>
              <a:t>-Tushar Pradhan</a:t>
            </a:r>
          </a:p>
          <a:p>
            <a:pPr algn="r"/>
            <a:r>
              <a:rPr lang="en-US" dirty="0" smtClean="0">
                <a:solidFill>
                  <a:schemeClr val="tx1"/>
                </a:solidFill>
              </a:rPr>
              <a:t>-Sweety Dutta</a:t>
            </a:r>
          </a:p>
          <a:p>
            <a:pPr algn="r"/>
            <a:r>
              <a:rPr lang="en-US" dirty="0" smtClean="0">
                <a:solidFill>
                  <a:schemeClr val="tx1"/>
                </a:solidFill>
              </a:rPr>
              <a:t>-Kumari Neha</a:t>
            </a:r>
          </a:p>
          <a:p>
            <a:pPr algn="r"/>
            <a:r>
              <a:rPr lang="en-US" dirty="0" smtClean="0">
                <a:solidFill>
                  <a:schemeClr val="tx1"/>
                </a:solidFill>
              </a:rPr>
              <a:t>-Ruma Kumari</a:t>
            </a: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Pose Estimation</a:t>
            </a:r>
            <a:endParaRPr lang="en-US" dirty="0"/>
          </a:p>
        </p:txBody>
      </p:sp>
      <p:pic>
        <p:nvPicPr>
          <p:cNvPr id="4" name="Content Placeholder 3" descr="IMG_20200803_155823.jpg"/>
          <p:cNvPicPr>
            <a:picLocks noGrp="1" noChangeAspect="1"/>
          </p:cNvPicPr>
          <p:nvPr>
            <p:ph sz="quarter" idx="1"/>
          </p:nvPr>
        </p:nvPicPr>
        <p:blipFill>
          <a:blip r:embed="rId2" cstate="print"/>
          <a:stretch>
            <a:fillRect/>
          </a:stretch>
        </p:blipFill>
        <p:spPr>
          <a:xfrm>
            <a:off x="323529" y="1484785"/>
            <a:ext cx="2808311" cy="2696834"/>
          </a:xfrm>
        </p:spPr>
      </p:pic>
      <p:pic>
        <p:nvPicPr>
          <p:cNvPr id="5" name="Picture 4" descr="IMG_20200803_155900.jpg"/>
          <p:cNvPicPr>
            <a:picLocks noChangeAspect="1"/>
          </p:cNvPicPr>
          <p:nvPr/>
        </p:nvPicPr>
        <p:blipFill>
          <a:blip r:embed="rId3" cstate="print"/>
          <a:stretch>
            <a:fillRect/>
          </a:stretch>
        </p:blipFill>
        <p:spPr>
          <a:xfrm>
            <a:off x="3203848" y="1484785"/>
            <a:ext cx="2736304" cy="2693154"/>
          </a:xfrm>
          <a:prstGeom prst="rect">
            <a:avLst/>
          </a:prstGeom>
        </p:spPr>
      </p:pic>
      <p:pic>
        <p:nvPicPr>
          <p:cNvPr id="6" name="Picture 5" descr="IMG_20200803_155841.jpg"/>
          <p:cNvPicPr>
            <a:picLocks noChangeAspect="1"/>
          </p:cNvPicPr>
          <p:nvPr/>
        </p:nvPicPr>
        <p:blipFill>
          <a:blip r:embed="rId4" cstate="print"/>
          <a:stretch>
            <a:fillRect/>
          </a:stretch>
        </p:blipFill>
        <p:spPr>
          <a:xfrm>
            <a:off x="6156176" y="1484784"/>
            <a:ext cx="2987824" cy="27046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Title 1"/>
          <p:cNvSpPr>
            <a:spLocks noGrp="1"/>
          </p:cNvSpPr>
          <p:nvPr>
            <p:ph type="title"/>
          </p:nvPr>
        </p:nvSpPr>
        <p:spPr/>
        <p:txBody>
          <a:bodyPr/>
          <a:lstStyle/>
          <a:p>
            <a:r>
              <a:rPr lang="en-US" dirty="0" smtClean="0"/>
              <a:t>What major problems are we trying to focus:</a:t>
            </a:r>
            <a:endParaRPr lang="en-US" dirty="0"/>
          </a:p>
        </p:txBody>
      </p:sp>
      <p:sp>
        <p:nvSpPr>
          <p:cNvPr id="1048647" name="Content Placeholder 2"/>
          <p:cNvSpPr>
            <a:spLocks noGrp="1"/>
          </p:cNvSpPr>
          <p:nvPr>
            <p:ph sz="quarter" idx="1"/>
          </p:nvPr>
        </p:nvSpPr>
        <p:spPr/>
        <p:txBody>
          <a:bodyPr/>
          <a:lstStyle/>
          <a:p>
            <a:r>
              <a:rPr lang="en-US" dirty="0" smtClean="0"/>
              <a:t>Detection of crime like violation of traffic rules such as – speed limit violation, crossing road at inappropriate time and thus creating chaos and many more</a:t>
            </a:r>
          </a:p>
          <a:p>
            <a:r>
              <a:rPr lang="en-US" dirty="0" smtClean="0"/>
              <a:t>Helping the assistants who are engaged with the job of creating boundaries across dead bodies and place of accident .</a:t>
            </a:r>
          </a:p>
          <a:p>
            <a:r>
              <a:rPr lang="en-US" dirty="0" smtClean="0"/>
              <a:t>Face detection and finding the previous track record of an individual using previous databases.</a:t>
            </a:r>
          </a:p>
          <a:p>
            <a:r>
              <a:rPr lang="en-US" dirty="0" smtClean="0"/>
              <a:t>Thermal imaging</a:t>
            </a:r>
          </a:p>
          <a:p>
            <a:r>
              <a:rPr lang="en-US" dirty="0" smtClean="0"/>
              <a:t>Creating a web portal to register most commonly occurring crimes in India.</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
          <p:cNvSpPr>
            <a:spLocks noGrp="1"/>
          </p:cNvSpPr>
          <p:nvPr>
            <p:ph type="title"/>
          </p:nvPr>
        </p:nvSpPr>
        <p:spPr/>
        <p:txBody>
          <a:bodyPr/>
          <a:lstStyle/>
          <a:p>
            <a:r>
              <a:rPr lang="en-US" b="1" dirty="0" smtClean="0"/>
              <a:t>Online Crime Reporting System</a:t>
            </a:r>
            <a:br>
              <a:rPr lang="en-US" b="1" dirty="0" smtClean="0"/>
            </a:br>
            <a:r>
              <a:rPr lang="en-US" b="1" dirty="0" smtClean="0"/>
              <a:t> </a:t>
            </a:r>
            <a:endParaRPr lang="en-US" dirty="0"/>
          </a:p>
        </p:txBody>
      </p:sp>
      <p:sp>
        <p:nvSpPr>
          <p:cNvPr id="1048612" name="Content Placeholder 2"/>
          <p:cNvSpPr>
            <a:spLocks noGrp="1"/>
          </p:cNvSpPr>
          <p:nvPr>
            <p:ph sz="quarter" idx="1"/>
          </p:nvPr>
        </p:nvSpPr>
        <p:spPr>
          <a:xfrm>
            <a:off x="457200" y="1124744"/>
            <a:ext cx="7467600" cy="5349208"/>
          </a:xfrm>
        </p:spPr>
        <p:txBody>
          <a:bodyPr>
            <a:normAutofit fontScale="92500" lnSpcReduction="10000"/>
          </a:bodyPr>
          <a:lstStyle/>
          <a:p>
            <a:r>
              <a:rPr lang="en-US" dirty="0" smtClean="0"/>
              <a:t>Online crime reporting system which allows the user to file complaints or missing reports and keep a track of it. </a:t>
            </a:r>
          </a:p>
          <a:p>
            <a:pPr fontAlgn="base"/>
            <a:r>
              <a:rPr lang="en-US" dirty="0" smtClean="0"/>
              <a:t>Paste the Crime Reporting Folder in </a:t>
            </a:r>
            <a:r>
              <a:rPr lang="en-US" dirty="0" err="1" smtClean="0"/>
              <a:t>xampp</a:t>
            </a:r>
            <a:r>
              <a:rPr lang="en-US" dirty="0" smtClean="0"/>
              <a:t>/</a:t>
            </a:r>
            <a:r>
              <a:rPr lang="en-US" dirty="0" err="1" smtClean="0"/>
              <a:t>htdocs</a:t>
            </a:r>
            <a:r>
              <a:rPr lang="en-US" dirty="0" smtClean="0"/>
              <a:t>/</a:t>
            </a:r>
          </a:p>
          <a:p>
            <a:pPr fontAlgn="base"/>
            <a:r>
              <a:rPr lang="en-US" dirty="0" smtClean="0"/>
              <a:t>Open a browser and go to URL “http://localhost/phpmyadmin/” </a:t>
            </a:r>
          </a:p>
          <a:p>
            <a:pPr fontAlgn="base"/>
            <a:r>
              <a:rPr lang="en-US" dirty="0" smtClean="0"/>
              <a:t>Then, click on the databases tab</a:t>
            </a:r>
            <a:br>
              <a:rPr lang="en-US" dirty="0" smtClean="0"/>
            </a:br>
            <a:r>
              <a:rPr lang="en-US" dirty="0" smtClean="0"/>
              <a:t>Create a database naming “</a:t>
            </a:r>
            <a:r>
              <a:rPr lang="en-US" dirty="0" err="1" smtClean="0"/>
              <a:t>crime_portal</a:t>
            </a:r>
            <a:r>
              <a:rPr lang="en-US" dirty="0" smtClean="0"/>
              <a:t>” and then click on the import tab</a:t>
            </a:r>
            <a:br>
              <a:rPr lang="en-US" dirty="0" smtClean="0"/>
            </a:br>
            <a:r>
              <a:rPr lang="en-US" dirty="0" smtClean="0"/>
              <a:t>Click on browse file and select “crime_portal.sql” file which is inside the “Crime-Reporting-System” folder</a:t>
            </a:r>
          </a:p>
          <a:p>
            <a:pPr fontAlgn="base"/>
            <a:r>
              <a:rPr lang="en-US" dirty="0" smtClean="0"/>
              <a:t> Click on go.</a:t>
            </a:r>
          </a:p>
          <a:p>
            <a:pPr fontAlgn="base"/>
            <a:r>
              <a:rPr lang="en-US" b="1" i="1" dirty="0" smtClean="0"/>
              <a:t>After Creating Database</a:t>
            </a:r>
            <a:r>
              <a:rPr lang="en-US" dirty="0" smtClean="0"/>
              <a:t>,</a:t>
            </a:r>
          </a:p>
          <a:p>
            <a:pPr fontAlgn="base">
              <a:buNone/>
            </a:pPr>
            <a:r>
              <a:rPr lang="en-US" dirty="0" smtClean="0"/>
              <a:t> Open a browser and go to URL “http://localhost/Crime-Reporting-System /”</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Our Web portal’s interface ;</a:t>
            </a:r>
            <a:endParaRPr lang="en-US" sz="3600" dirty="0"/>
          </a:p>
        </p:txBody>
      </p:sp>
      <p:pic>
        <p:nvPicPr>
          <p:cNvPr id="4" name="Content Placeholder 3" descr="web op 3.png"/>
          <p:cNvPicPr>
            <a:picLocks noGrp="1" noChangeAspect="1"/>
          </p:cNvPicPr>
          <p:nvPr>
            <p:ph sz="quarter" idx="1"/>
          </p:nvPr>
        </p:nvPicPr>
        <p:blipFill>
          <a:blip r:embed="rId2" cstate="print"/>
          <a:stretch>
            <a:fillRect/>
          </a:stretch>
        </p:blipFill>
        <p:spPr>
          <a:xfrm>
            <a:off x="179512" y="1484784"/>
            <a:ext cx="8856984" cy="504056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available options for crime are;</a:t>
            </a:r>
            <a:endParaRPr lang="en-US" dirty="0"/>
          </a:p>
        </p:txBody>
      </p:sp>
      <p:pic>
        <p:nvPicPr>
          <p:cNvPr id="4" name="Content Placeholder 3" descr="web finl.png"/>
          <p:cNvPicPr>
            <a:picLocks noGrp="1" noChangeAspect="1"/>
          </p:cNvPicPr>
          <p:nvPr>
            <p:ph sz="quarter" idx="1"/>
          </p:nvPr>
        </p:nvPicPr>
        <p:blipFill>
          <a:blip r:embed="rId2" cstate="print"/>
          <a:stretch>
            <a:fillRect/>
          </a:stretch>
        </p:blipFill>
        <p:spPr>
          <a:xfrm>
            <a:off x="179513" y="1412776"/>
            <a:ext cx="8784975" cy="5184576"/>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048590"/>
          <p:cNvSpPr>
            <a:spLocks noGrp="1"/>
          </p:cNvSpPr>
          <p:nvPr>
            <p:ph type="title"/>
          </p:nvPr>
        </p:nvSpPr>
        <p:spPr>
          <a:xfrm>
            <a:off x="411473" y="262595"/>
            <a:ext cx="6752815" cy="721995"/>
          </a:xfrm>
        </p:spPr>
        <p:txBody>
          <a:bodyPr>
            <a:normAutofit/>
          </a:bodyPr>
          <a:lstStyle/>
          <a:p>
            <a:r>
              <a:rPr lang="en-US" sz="4000" u="sng" dirty="0"/>
              <a:t>Components used:</a:t>
            </a:r>
          </a:p>
        </p:txBody>
      </p:sp>
      <p:pic>
        <p:nvPicPr>
          <p:cNvPr id="2097158" name="Picture 2097157"/>
          <p:cNvPicPr>
            <a:picLocks/>
          </p:cNvPicPr>
          <p:nvPr/>
        </p:nvPicPr>
        <p:blipFill>
          <a:blip r:embed="rId2" cstate="print"/>
          <a:stretch>
            <a:fillRect/>
          </a:stretch>
        </p:blipFill>
        <p:spPr>
          <a:xfrm>
            <a:off x="467544" y="1022710"/>
            <a:ext cx="3473176" cy="2304954"/>
          </a:xfrm>
          <a:prstGeom prst="rect">
            <a:avLst/>
          </a:prstGeom>
        </p:spPr>
      </p:pic>
      <p:sp>
        <p:nvSpPr>
          <p:cNvPr id="1048725" name="TextBox 1048724"/>
          <p:cNvSpPr txBox="1"/>
          <p:nvPr/>
        </p:nvSpPr>
        <p:spPr>
          <a:xfrm>
            <a:off x="4081231" y="1084265"/>
            <a:ext cx="4000000" cy="461665"/>
          </a:xfrm>
          <a:prstGeom prst="rect">
            <a:avLst/>
          </a:prstGeom>
        </p:spPr>
        <p:txBody>
          <a:bodyPr wrap="square" rtlCol="0">
            <a:spAutoFit/>
          </a:bodyPr>
          <a:lstStyle/>
          <a:p>
            <a:r>
              <a:rPr lang="en-US" sz="2400" u="sng" dirty="0">
                <a:solidFill>
                  <a:srgbClr val="000000"/>
                </a:solidFill>
              </a:rPr>
              <a:t>433MHZ RF MODULE</a:t>
            </a:r>
          </a:p>
        </p:txBody>
      </p:sp>
      <p:sp>
        <p:nvSpPr>
          <p:cNvPr id="1048726" name="TextBox 1048725"/>
          <p:cNvSpPr txBox="1"/>
          <p:nvPr/>
        </p:nvSpPr>
        <p:spPr>
          <a:xfrm>
            <a:off x="3713761" y="4013539"/>
            <a:ext cx="4000000" cy="523220"/>
          </a:xfrm>
          <a:prstGeom prst="rect">
            <a:avLst/>
          </a:prstGeom>
        </p:spPr>
        <p:txBody>
          <a:bodyPr wrap="square" rtlCol="0">
            <a:spAutoFit/>
          </a:bodyPr>
          <a:lstStyle/>
          <a:p>
            <a:endParaRPr lang="en-US" sz="2800" dirty="0">
              <a:solidFill>
                <a:srgbClr val="000000"/>
              </a:solidFill>
            </a:endParaRPr>
          </a:p>
        </p:txBody>
      </p:sp>
      <p:sp>
        <p:nvSpPr>
          <p:cNvPr id="1048727" name="TextBox 1048726"/>
          <p:cNvSpPr txBox="1"/>
          <p:nvPr/>
        </p:nvSpPr>
        <p:spPr>
          <a:xfrm>
            <a:off x="4102096" y="1564280"/>
            <a:ext cx="4098019" cy="1631216"/>
          </a:xfrm>
          <a:prstGeom prst="rect">
            <a:avLst/>
          </a:prstGeom>
        </p:spPr>
        <p:txBody>
          <a:bodyPr wrap="square" rtlCol="0">
            <a:spAutoFit/>
          </a:bodyPr>
          <a:lstStyle/>
          <a:p>
            <a:r>
              <a:rPr lang="en-US" sz="2000" dirty="0">
                <a:solidFill>
                  <a:srgbClr val="000000"/>
                </a:solidFill>
              </a:rPr>
              <a:t>Voltage: +5V</a:t>
            </a:r>
          </a:p>
          <a:p>
            <a:r>
              <a:rPr lang="en-US" sz="2000" dirty="0">
                <a:solidFill>
                  <a:srgbClr val="000000"/>
                </a:solidFill>
              </a:rPr>
              <a:t>current: 9mA to 40mA.  frequency: 433 </a:t>
            </a:r>
            <a:r>
              <a:rPr lang="en-US" sz="2000" dirty="0" err="1">
                <a:solidFill>
                  <a:srgbClr val="000000"/>
                </a:solidFill>
              </a:rPr>
              <a:t>MHz.</a:t>
            </a:r>
            <a:r>
              <a:rPr lang="en-US" sz="2000" dirty="0">
                <a:solidFill>
                  <a:srgbClr val="000000"/>
                </a:solidFill>
              </a:rPr>
              <a:t> </a:t>
            </a:r>
            <a:endParaRPr lang="en-US" sz="2000" dirty="0" smtClean="0">
              <a:solidFill>
                <a:srgbClr val="000000"/>
              </a:solidFill>
            </a:endParaRPr>
          </a:p>
          <a:p>
            <a:r>
              <a:rPr lang="en-US" sz="2000" dirty="0" smtClean="0">
                <a:solidFill>
                  <a:srgbClr val="000000"/>
                </a:solidFill>
              </a:rPr>
              <a:t>Distance</a:t>
            </a:r>
            <a:r>
              <a:rPr lang="en-US" sz="2000" dirty="0">
                <a:solidFill>
                  <a:srgbClr val="000000"/>
                </a:solidFill>
              </a:rPr>
              <a:t>: 3 meters to 100 </a:t>
            </a:r>
            <a:r>
              <a:rPr lang="en-US" sz="2000" dirty="0" smtClean="0">
                <a:solidFill>
                  <a:srgbClr val="000000"/>
                </a:solidFill>
              </a:rPr>
              <a:t>meters</a:t>
            </a:r>
          </a:p>
          <a:p>
            <a:r>
              <a:rPr lang="en-US" sz="2000" dirty="0" smtClean="0">
                <a:solidFill>
                  <a:srgbClr val="000000"/>
                </a:solidFill>
              </a:rPr>
              <a:t>includes </a:t>
            </a:r>
            <a:endParaRPr lang="en-US" sz="2000" dirty="0">
              <a:solidFill>
                <a:srgbClr val="000000"/>
              </a:solidFill>
            </a:endParaRPr>
          </a:p>
        </p:txBody>
      </p:sp>
      <p:sp>
        <p:nvSpPr>
          <p:cNvPr id="1048728" name="TextBox 1048727"/>
          <p:cNvSpPr txBox="1"/>
          <p:nvPr/>
        </p:nvSpPr>
        <p:spPr>
          <a:xfrm>
            <a:off x="3563888" y="4015846"/>
            <a:ext cx="4890687" cy="2308324"/>
          </a:xfrm>
          <a:prstGeom prst="rect">
            <a:avLst/>
          </a:prstGeom>
        </p:spPr>
        <p:txBody>
          <a:bodyPr wrap="square" rtlCol="0">
            <a:spAutoFit/>
          </a:bodyPr>
          <a:lstStyle/>
          <a:p>
            <a:r>
              <a:rPr lang="en-US" dirty="0"/>
              <a:t>The </a:t>
            </a:r>
            <a:r>
              <a:rPr lang="en-US" dirty="0" err="1"/>
              <a:t>Arduino</a:t>
            </a:r>
            <a:r>
              <a:rPr lang="en-US" dirty="0"/>
              <a:t> Nano is a small, complete, and breadboard-friendly board based on the ATmega328 (</a:t>
            </a:r>
            <a:r>
              <a:rPr lang="en-US" dirty="0" err="1"/>
              <a:t>Arduino</a:t>
            </a:r>
            <a:r>
              <a:rPr lang="en-US" dirty="0"/>
              <a:t> Nano 3.x). It has more or less the same functionality of the </a:t>
            </a:r>
            <a:r>
              <a:rPr lang="en-US" dirty="0" err="1"/>
              <a:t>Arduino</a:t>
            </a:r>
            <a:r>
              <a:rPr lang="en-US" dirty="0"/>
              <a:t> </a:t>
            </a:r>
            <a:r>
              <a:rPr lang="en-US" dirty="0" err="1"/>
              <a:t>Duemilanove</a:t>
            </a:r>
            <a:r>
              <a:rPr lang="en-US" dirty="0"/>
              <a:t>, but in a different package. It lacks only a DC power jack, and works with a Mini-B USB cable instead of a standard one.</a:t>
            </a:r>
            <a:endParaRPr lang="en-US" dirty="0">
              <a:solidFill>
                <a:srgbClr val="0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rot="10800000">
            <a:off x="467544" y="4032980"/>
            <a:ext cx="2822718" cy="1791725"/>
          </a:xfrm>
          <a:prstGeom prst="rect">
            <a:avLst/>
          </a:prstGeom>
        </p:spPr>
      </p:pic>
      <p:sp>
        <p:nvSpPr>
          <p:cNvPr id="3" name="TextBox 2"/>
          <p:cNvSpPr txBox="1"/>
          <p:nvPr/>
        </p:nvSpPr>
        <p:spPr>
          <a:xfrm>
            <a:off x="3713761" y="3476713"/>
            <a:ext cx="2779928" cy="461665"/>
          </a:xfrm>
          <a:prstGeom prst="rect">
            <a:avLst/>
          </a:prstGeom>
          <a:noFill/>
        </p:spPr>
        <p:txBody>
          <a:bodyPr wrap="none" rtlCol="0">
            <a:spAutoFit/>
          </a:bodyPr>
          <a:lstStyle/>
          <a:p>
            <a:r>
              <a:rPr lang="en-US" sz="2400" u="sng" dirty="0" smtClean="0"/>
              <a:t>ARDUINO NANO</a:t>
            </a:r>
            <a:endParaRPr lang="en-US" sz="2400" u="sng"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2097161"/>
          <p:cNvPicPr>
            <a:picLocks/>
          </p:cNvPicPr>
          <p:nvPr/>
        </p:nvPicPr>
        <p:blipFill>
          <a:blip r:embed="rId2" cstate="print"/>
          <a:stretch>
            <a:fillRect/>
          </a:stretch>
        </p:blipFill>
        <p:spPr>
          <a:xfrm>
            <a:off x="60551" y="3641710"/>
            <a:ext cx="3804055" cy="2806857"/>
          </a:xfrm>
          <a:prstGeom prst="rect">
            <a:avLst/>
          </a:prstGeom>
        </p:spPr>
      </p:pic>
      <p:pic>
        <p:nvPicPr>
          <p:cNvPr id="2097163" name="Picture 2097162"/>
          <p:cNvPicPr>
            <a:picLocks/>
          </p:cNvPicPr>
          <p:nvPr/>
        </p:nvPicPr>
        <p:blipFill>
          <a:blip r:embed="rId3" cstate="print"/>
          <a:stretch>
            <a:fillRect/>
          </a:stretch>
        </p:blipFill>
        <p:spPr>
          <a:xfrm>
            <a:off x="272336" y="590765"/>
            <a:ext cx="3380487" cy="2530193"/>
          </a:xfrm>
          <a:prstGeom prst="rect">
            <a:avLst/>
          </a:prstGeom>
        </p:spPr>
      </p:pic>
      <p:sp>
        <p:nvSpPr>
          <p:cNvPr id="1048730" name="TextBox 1048729"/>
          <p:cNvSpPr txBox="1"/>
          <p:nvPr/>
        </p:nvSpPr>
        <p:spPr>
          <a:xfrm>
            <a:off x="4100637" y="235625"/>
            <a:ext cx="4757525" cy="461665"/>
          </a:xfrm>
          <a:prstGeom prst="rect">
            <a:avLst/>
          </a:prstGeom>
        </p:spPr>
        <p:txBody>
          <a:bodyPr wrap="square" rtlCol="0">
            <a:spAutoFit/>
          </a:bodyPr>
          <a:lstStyle/>
          <a:p>
            <a:r>
              <a:rPr lang="en-US" sz="2400" b="1" u="sng" dirty="0">
                <a:solidFill>
                  <a:srgbClr val="000000"/>
                </a:solidFill>
              </a:rPr>
              <a:t>SIM900A GSM MODEM</a:t>
            </a:r>
          </a:p>
        </p:txBody>
      </p:sp>
      <p:sp>
        <p:nvSpPr>
          <p:cNvPr id="1048731" name="TextBox 1048730"/>
          <p:cNvSpPr txBox="1"/>
          <p:nvPr/>
        </p:nvSpPr>
        <p:spPr>
          <a:xfrm>
            <a:off x="4079353" y="803839"/>
            <a:ext cx="4000000" cy="1631216"/>
          </a:xfrm>
          <a:prstGeom prst="rect">
            <a:avLst/>
          </a:prstGeom>
        </p:spPr>
        <p:txBody>
          <a:bodyPr wrap="square" rtlCol="0">
            <a:spAutoFit/>
          </a:bodyPr>
          <a:lstStyle/>
          <a:p>
            <a:r>
              <a:rPr lang="en-US" sz="2000" dirty="0">
                <a:solidFill>
                  <a:srgbClr val="000000"/>
                </a:solidFill>
              </a:rPr>
              <a:t>GSM/GPRS Modem-RS232 is built with Dual-Band GSM/GPRS engine- SIM900A works on frequencies 900/ 1800 </a:t>
            </a:r>
            <a:r>
              <a:rPr lang="en-US" sz="2000" dirty="0" err="1">
                <a:solidFill>
                  <a:srgbClr val="000000"/>
                </a:solidFill>
              </a:rPr>
              <a:t>MHz.</a:t>
            </a:r>
            <a:endParaRPr lang="en-US" sz="2000" dirty="0">
              <a:solidFill>
                <a:srgbClr val="000000"/>
              </a:solidFill>
            </a:endParaRPr>
          </a:p>
        </p:txBody>
      </p:sp>
      <p:sp>
        <p:nvSpPr>
          <p:cNvPr id="1048732" name="TextBox 1048731"/>
          <p:cNvSpPr txBox="1"/>
          <p:nvPr/>
        </p:nvSpPr>
        <p:spPr>
          <a:xfrm>
            <a:off x="4030427" y="3343753"/>
            <a:ext cx="4097852" cy="461665"/>
          </a:xfrm>
          <a:prstGeom prst="rect">
            <a:avLst/>
          </a:prstGeom>
        </p:spPr>
        <p:txBody>
          <a:bodyPr wrap="square" rtlCol="0">
            <a:spAutoFit/>
          </a:bodyPr>
          <a:lstStyle/>
          <a:p>
            <a:r>
              <a:rPr lang="en-US" sz="2400" b="1" u="sng" dirty="0">
                <a:solidFill>
                  <a:srgbClr val="000000"/>
                </a:solidFill>
              </a:rPr>
              <a:t>NEO6M GPS MODULE </a:t>
            </a:r>
          </a:p>
        </p:txBody>
      </p:sp>
      <p:sp>
        <p:nvSpPr>
          <p:cNvPr id="1048733" name="TextBox 1048732"/>
          <p:cNvSpPr txBox="1"/>
          <p:nvPr/>
        </p:nvSpPr>
        <p:spPr>
          <a:xfrm>
            <a:off x="4199201" y="3836071"/>
            <a:ext cx="4000000" cy="1631216"/>
          </a:xfrm>
          <a:prstGeom prst="rect">
            <a:avLst/>
          </a:prstGeom>
        </p:spPr>
        <p:txBody>
          <a:bodyPr wrap="square" rtlCol="0">
            <a:spAutoFit/>
          </a:bodyPr>
          <a:lstStyle/>
          <a:p>
            <a:r>
              <a:rPr lang="en-US" sz="2000" dirty="0">
                <a:solidFill>
                  <a:srgbClr val="000000"/>
                </a:solidFill>
              </a:rPr>
              <a:t>voltage: (2.7-3.6)V DC</a:t>
            </a:r>
          </a:p>
          <a:p>
            <a:r>
              <a:rPr lang="en-US" sz="2000" dirty="0">
                <a:solidFill>
                  <a:srgbClr val="000000"/>
                </a:solidFill>
              </a:rPr>
              <a:t>Current: 67 mA</a:t>
            </a:r>
          </a:p>
          <a:p>
            <a:r>
              <a:rPr lang="en-US" sz="2000" dirty="0">
                <a:solidFill>
                  <a:srgbClr val="000000"/>
                </a:solidFill>
              </a:rPr>
              <a:t>Baud rate: 4800-230400 bps </a:t>
            </a:r>
          </a:p>
          <a:p>
            <a:r>
              <a:rPr lang="en-US" sz="2000" dirty="0">
                <a:solidFill>
                  <a:srgbClr val="000000"/>
                </a:solidFill>
              </a:rPr>
              <a:t>Communication Protocol: NEMA</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rot="4951">
            <a:off x="1051856" y="1966495"/>
            <a:ext cx="6920799" cy="4130363"/>
          </a:xfrm>
          <a:prstGeom prst="rect">
            <a:avLst/>
          </a:prstGeom>
        </p:spPr>
      </p:pic>
      <p:sp>
        <p:nvSpPr>
          <p:cNvPr id="3" name="TextBox 2"/>
          <p:cNvSpPr txBox="1"/>
          <p:nvPr/>
        </p:nvSpPr>
        <p:spPr>
          <a:xfrm>
            <a:off x="1043608" y="692696"/>
            <a:ext cx="6344068" cy="830997"/>
          </a:xfrm>
          <a:prstGeom prst="rect">
            <a:avLst/>
          </a:prstGeom>
          <a:noFill/>
        </p:spPr>
        <p:txBody>
          <a:bodyPr wrap="square" rtlCol="0">
            <a:spAutoFit/>
          </a:bodyPr>
          <a:lstStyle/>
          <a:p>
            <a:pPr algn="ctr"/>
            <a:r>
              <a:rPr lang="en-US" sz="2400" b="1" u="sng" dirty="0" smtClean="0">
                <a:effectLst>
                  <a:outerShdw blurRad="38100" dist="38100" dir="2700000" algn="tl">
                    <a:srgbClr val="000000">
                      <a:alpha val="43137"/>
                    </a:srgbClr>
                  </a:outerShdw>
                </a:effectLst>
              </a:rPr>
              <a:t>TRANSMITTER PART OF THE MODEL</a:t>
            </a:r>
            <a:endParaRPr lang="en-US" sz="2400" b="1" u="sng" dirty="0">
              <a:effectLst>
                <a:outerShdw blurRad="38100" dist="38100" dir="2700000" algn="tl">
                  <a:srgbClr val="000000">
                    <a:alpha val="43137"/>
                  </a:srgbClr>
                </a:outerShdw>
              </a:effectLst>
            </a:endParaRPr>
          </a:p>
        </p:txBody>
      </p:sp>
      <p:sp>
        <p:nvSpPr>
          <p:cNvPr id="4" name="TextBox 3"/>
          <p:cNvSpPr txBox="1"/>
          <p:nvPr/>
        </p:nvSpPr>
        <p:spPr>
          <a:xfrm>
            <a:off x="2051720" y="1988840"/>
            <a:ext cx="652743" cy="276999"/>
          </a:xfrm>
          <a:prstGeom prst="rect">
            <a:avLst/>
          </a:prstGeom>
          <a:noFill/>
        </p:spPr>
        <p:txBody>
          <a:bodyPr wrap="none" rtlCol="0">
            <a:spAutoFit/>
          </a:bodyPr>
          <a:lstStyle/>
          <a:p>
            <a:r>
              <a:rPr lang="en-US" sz="1200" dirty="0" smtClean="0"/>
              <a:t>RF TX</a:t>
            </a:r>
            <a:endParaRPr lang="en-US" sz="1200" dirty="0"/>
          </a:p>
        </p:txBody>
      </p:sp>
      <p:sp>
        <p:nvSpPr>
          <p:cNvPr id="5" name="TextBox 4"/>
          <p:cNvSpPr txBox="1"/>
          <p:nvPr/>
        </p:nvSpPr>
        <p:spPr>
          <a:xfrm>
            <a:off x="4500683" y="6237312"/>
            <a:ext cx="761747" cy="461665"/>
          </a:xfrm>
          <a:prstGeom prst="rect">
            <a:avLst/>
          </a:prstGeom>
          <a:noFill/>
        </p:spPr>
        <p:txBody>
          <a:bodyPr wrap="none" rtlCol="0">
            <a:spAutoFit/>
          </a:bodyPr>
          <a:lstStyle/>
          <a:p>
            <a:r>
              <a:rPr lang="en-US" sz="1200" dirty="0" smtClean="0"/>
              <a:t>HT12D</a:t>
            </a:r>
          </a:p>
          <a:p>
            <a:r>
              <a:rPr lang="en-US" sz="1200" dirty="0" smtClean="0"/>
              <a:t>Decoder</a:t>
            </a:r>
            <a:endParaRPr lang="en-US" sz="1200" dirty="0"/>
          </a:p>
        </p:txBody>
      </p:sp>
      <p:cxnSp>
        <p:nvCxnSpPr>
          <p:cNvPr id="7" name="Straight Arrow Connector 6"/>
          <p:cNvCxnSpPr/>
          <p:nvPr/>
        </p:nvCxnSpPr>
        <p:spPr>
          <a:xfrm flipV="1">
            <a:off x="4283968" y="4941168"/>
            <a:ext cx="0" cy="1526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5" idx="1"/>
          </p:cNvCxnSpPr>
          <p:nvPr/>
        </p:nvCxnSpPr>
        <p:spPr>
          <a:xfrm>
            <a:off x="4283968" y="6468144"/>
            <a:ext cx="2167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829316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260648"/>
            <a:ext cx="8208912" cy="1754326"/>
          </a:xfrm>
          <a:prstGeom prst="rect">
            <a:avLst/>
          </a:prstGeom>
          <a:noFill/>
        </p:spPr>
        <p:txBody>
          <a:bodyPr wrap="square" rtlCol="0">
            <a:spAutoFit/>
          </a:bodyPr>
          <a:lstStyle/>
          <a:p>
            <a:r>
              <a:rPr lang="en-US" b="1" dirty="0"/>
              <a:t>Transmitter Section:  </a:t>
            </a:r>
            <a:endParaRPr lang="en-US" dirty="0"/>
          </a:p>
          <a:p>
            <a:r>
              <a:rPr lang="en-US" dirty="0"/>
              <a:t>In the RF Transmitter part, there will be an SOS button along with a 433 MHz RF transmitter, which will transmit the data to the receiver part wirelessly. The purpose of making two individual parts here is, to minimize the size of the transmitting module so that it can be worn as a wrist band. The circuit diagram for the transmitter part </a:t>
            </a:r>
            <a:r>
              <a:rPr lang="en-US" dirty="0" smtClean="0"/>
              <a:t>is shown in above slide.</a:t>
            </a:r>
            <a:endParaRPr lang="en-US" dirty="0"/>
          </a:p>
        </p:txBody>
      </p:sp>
      <p:sp>
        <p:nvSpPr>
          <p:cNvPr id="4" name="TextBox 3"/>
          <p:cNvSpPr txBox="1"/>
          <p:nvPr/>
        </p:nvSpPr>
        <p:spPr>
          <a:xfrm>
            <a:off x="467544" y="2492896"/>
            <a:ext cx="7848872" cy="3456383"/>
          </a:xfrm>
          <a:prstGeom prst="rect">
            <a:avLst/>
          </a:prstGeom>
          <a:noFill/>
        </p:spPr>
        <p:txBody>
          <a:bodyPr wrap="square" rtlCol="0">
            <a:spAutoFit/>
          </a:bodyPr>
          <a:lstStyle/>
          <a:p>
            <a:r>
              <a:rPr lang="en-US" b="1" dirty="0"/>
              <a:t>Receiver Section: </a:t>
            </a:r>
            <a:endParaRPr lang="en-US" dirty="0"/>
          </a:p>
          <a:p>
            <a:r>
              <a:rPr lang="en-US" dirty="0"/>
              <a:t>In the RF Receiver section, the data transmitted from the wrist band (Transmitter part) is received by the device having a 433 MHz RF receiver. The RF receiver sends this information to </a:t>
            </a:r>
            <a:r>
              <a:rPr lang="en-US" dirty="0" err="1"/>
              <a:t>Arduino</a:t>
            </a:r>
            <a:r>
              <a:rPr lang="en-US" dirty="0"/>
              <a:t> through the digital pin. </a:t>
            </a:r>
            <a:r>
              <a:rPr lang="en-US" dirty="0" err="1"/>
              <a:t>Arduino</a:t>
            </a:r>
            <a:r>
              <a:rPr lang="en-US" dirty="0"/>
              <a:t> Nano then receives the signal and processes it using the program which is flashed into it. When the victim presses the SOS button in the transmitter part, a HIGH signal is generated and passes to the </a:t>
            </a:r>
            <a:r>
              <a:rPr lang="en-US" dirty="0" err="1"/>
              <a:t>Arduino</a:t>
            </a:r>
            <a:r>
              <a:rPr lang="en-US" dirty="0"/>
              <a:t> side, and then </a:t>
            </a:r>
            <a:r>
              <a:rPr lang="en-US" dirty="0" err="1"/>
              <a:t>Arduino</a:t>
            </a:r>
            <a:r>
              <a:rPr lang="en-US" dirty="0"/>
              <a:t> sends a signal to SIM900 modem, to send an SMS to Registered user along with the GPS coordinate which has already been stored in the Microcontroller by the help of NEO6M GPS module. The circuit diagram of the Receiver side is shown </a:t>
            </a:r>
            <a:r>
              <a:rPr lang="en-US" dirty="0" smtClean="0"/>
              <a:t>in next slide.</a:t>
            </a:r>
            <a:endParaRPr lang="en-US" dirty="0"/>
          </a:p>
        </p:txBody>
      </p:sp>
    </p:spTree>
    <p:extLst>
      <p:ext uri="{BB962C8B-B14F-4D97-AF65-F5344CB8AC3E}">
        <p14:creationId xmlns:p14="http://schemas.microsoft.com/office/powerpoint/2010/main" xmlns="" val="16322619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Picture 2097164"/>
          <p:cNvPicPr>
            <a:picLocks/>
          </p:cNvPicPr>
          <p:nvPr/>
        </p:nvPicPr>
        <p:blipFill>
          <a:blip r:embed="rId2" cstate="print"/>
          <a:stretch>
            <a:fillRect/>
          </a:stretch>
        </p:blipFill>
        <p:spPr>
          <a:xfrm rot="21600000">
            <a:off x="827584" y="1772816"/>
            <a:ext cx="6984776" cy="4752528"/>
          </a:xfrm>
          <a:prstGeom prst="rect">
            <a:avLst/>
          </a:prstGeom>
        </p:spPr>
      </p:pic>
      <p:sp>
        <p:nvSpPr>
          <p:cNvPr id="1048736" name="TextBox 1048735"/>
          <p:cNvSpPr txBox="1"/>
          <p:nvPr/>
        </p:nvSpPr>
        <p:spPr>
          <a:xfrm>
            <a:off x="1043608" y="260648"/>
            <a:ext cx="6048672" cy="1200329"/>
          </a:xfrm>
          <a:prstGeom prst="rect">
            <a:avLst/>
          </a:prstGeom>
        </p:spPr>
        <p:txBody>
          <a:bodyPr wrap="square" rtlCol="0">
            <a:spAutoFit/>
          </a:bodyPr>
          <a:lstStyle/>
          <a:p>
            <a:pPr algn="ctr"/>
            <a:r>
              <a:rPr lang="en-US" sz="2400" u="sng" dirty="0" smtClean="0">
                <a:solidFill>
                  <a:srgbClr val="000000"/>
                </a:solidFill>
                <a:effectLst>
                  <a:outerShdw blurRad="38100" dist="38100" dir="2700000" algn="tl">
                    <a:srgbClr val="000000">
                      <a:alpha val="43137"/>
                    </a:srgbClr>
                  </a:outerShdw>
                </a:effectLst>
              </a:rPr>
              <a:t>RECIVER PART OF THE MODEL TO BE INSTALLED IN THE STREET LIGHTS/ ELECTRIC POLES</a:t>
            </a:r>
            <a:endParaRPr lang="en-US" sz="2400" u="sng" dirty="0">
              <a:solidFill>
                <a:srgbClr val="000000"/>
              </a:solidFill>
              <a:effectLst>
                <a:outerShdw blurRad="38100" dist="38100" dir="2700000" algn="tl">
                  <a:srgbClr val="000000">
                    <a:alpha val="43137"/>
                  </a:srgbClr>
                </a:outerShdw>
              </a:effectLst>
            </a:endParaRPr>
          </a:p>
        </p:txBody>
      </p:sp>
      <p:sp>
        <p:nvSpPr>
          <p:cNvPr id="2" name="TextBox 1"/>
          <p:cNvSpPr txBox="1"/>
          <p:nvPr/>
        </p:nvSpPr>
        <p:spPr>
          <a:xfrm>
            <a:off x="5148064" y="1988840"/>
            <a:ext cx="740908" cy="307777"/>
          </a:xfrm>
          <a:prstGeom prst="rect">
            <a:avLst/>
          </a:prstGeom>
          <a:noFill/>
        </p:spPr>
        <p:txBody>
          <a:bodyPr wrap="none" rtlCol="0">
            <a:spAutoFit/>
          </a:bodyPr>
          <a:lstStyle/>
          <a:p>
            <a:r>
              <a:rPr lang="en-US" sz="1400" dirty="0" smtClean="0"/>
              <a:t>RF RX</a:t>
            </a:r>
            <a:endParaRPr lang="en-US" sz="1400" dirty="0"/>
          </a:p>
        </p:txBody>
      </p:sp>
      <p:sp>
        <p:nvSpPr>
          <p:cNvPr id="3" name="TextBox 2"/>
          <p:cNvSpPr txBox="1"/>
          <p:nvPr/>
        </p:nvSpPr>
        <p:spPr>
          <a:xfrm>
            <a:off x="3224675" y="2296617"/>
            <a:ext cx="1008112" cy="600164"/>
          </a:xfrm>
          <a:prstGeom prst="rect">
            <a:avLst/>
          </a:prstGeom>
          <a:noFill/>
        </p:spPr>
        <p:txBody>
          <a:bodyPr wrap="square" rtlCol="0">
            <a:spAutoFit/>
          </a:bodyPr>
          <a:lstStyle/>
          <a:p>
            <a:r>
              <a:rPr lang="en-US" sz="1100" dirty="0" smtClean="0"/>
              <a:t>SIM900A GSM</a:t>
            </a:r>
          </a:p>
          <a:p>
            <a:r>
              <a:rPr lang="en-US" sz="1100" dirty="0" smtClean="0"/>
              <a:t>MODEM</a:t>
            </a:r>
            <a:endParaRPr lang="en-US" sz="1100" dirty="0"/>
          </a:p>
        </p:txBody>
      </p:sp>
      <p:sp>
        <p:nvSpPr>
          <p:cNvPr id="4" name="TextBox 3"/>
          <p:cNvSpPr txBox="1"/>
          <p:nvPr/>
        </p:nvSpPr>
        <p:spPr>
          <a:xfrm>
            <a:off x="1261176" y="2025329"/>
            <a:ext cx="764953" cy="276999"/>
          </a:xfrm>
          <a:prstGeom prst="rect">
            <a:avLst/>
          </a:prstGeom>
          <a:noFill/>
        </p:spPr>
        <p:txBody>
          <a:bodyPr wrap="none" rtlCol="0">
            <a:spAutoFit/>
          </a:bodyPr>
          <a:lstStyle/>
          <a:p>
            <a:r>
              <a:rPr lang="en-US" sz="1200" dirty="0" smtClean="0"/>
              <a:t>ALARM</a:t>
            </a:r>
            <a:endParaRPr lang="en-US" sz="1200" dirty="0"/>
          </a:p>
        </p:txBody>
      </p:sp>
      <p:sp>
        <p:nvSpPr>
          <p:cNvPr id="5" name="TextBox 4"/>
          <p:cNvSpPr txBox="1"/>
          <p:nvPr/>
        </p:nvSpPr>
        <p:spPr>
          <a:xfrm>
            <a:off x="899592" y="6237312"/>
            <a:ext cx="994183" cy="461665"/>
          </a:xfrm>
          <a:prstGeom prst="rect">
            <a:avLst/>
          </a:prstGeom>
          <a:noFill/>
        </p:spPr>
        <p:txBody>
          <a:bodyPr wrap="none" rtlCol="0">
            <a:spAutoFit/>
          </a:bodyPr>
          <a:lstStyle/>
          <a:p>
            <a:pPr algn="ctr"/>
            <a:r>
              <a:rPr lang="en-US" sz="1200" dirty="0" smtClean="0"/>
              <a:t>GPS </a:t>
            </a:r>
          </a:p>
          <a:p>
            <a:pPr algn="ctr"/>
            <a:r>
              <a:rPr lang="en-US" sz="1200" dirty="0" smtClean="0"/>
              <a:t>ANTENNA</a:t>
            </a:r>
            <a:endParaRPr lang="en-US" sz="1200" dirty="0"/>
          </a:p>
        </p:txBody>
      </p:sp>
      <p:sp>
        <p:nvSpPr>
          <p:cNvPr id="6" name="TextBox 5"/>
          <p:cNvSpPr txBox="1"/>
          <p:nvPr/>
        </p:nvSpPr>
        <p:spPr>
          <a:xfrm>
            <a:off x="2368440" y="6083423"/>
            <a:ext cx="1699504" cy="307777"/>
          </a:xfrm>
          <a:prstGeom prst="rect">
            <a:avLst/>
          </a:prstGeom>
          <a:noFill/>
        </p:spPr>
        <p:txBody>
          <a:bodyPr wrap="none" rtlCol="0">
            <a:spAutoFit/>
          </a:bodyPr>
          <a:lstStyle/>
          <a:p>
            <a:r>
              <a:rPr lang="en-US" sz="1400" dirty="0" smtClean="0"/>
              <a:t>ARDUINO NANO</a:t>
            </a:r>
            <a:endParaRPr lang="en-US" sz="1400" dirty="0"/>
          </a:p>
        </p:txBody>
      </p:sp>
      <p:cxnSp>
        <p:nvCxnSpPr>
          <p:cNvPr id="8" name="Straight Arrow Connector 7"/>
          <p:cNvCxnSpPr/>
          <p:nvPr/>
        </p:nvCxnSpPr>
        <p:spPr>
          <a:xfrm>
            <a:off x="6177005" y="4941168"/>
            <a:ext cx="1707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812361" y="4679558"/>
            <a:ext cx="856324" cy="523220"/>
          </a:xfrm>
          <a:prstGeom prst="rect">
            <a:avLst/>
          </a:prstGeom>
          <a:noFill/>
        </p:spPr>
        <p:txBody>
          <a:bodyPr wrap="none" rtlCol="0">
            <a:spAutoFit/>
          </a:bodyPr>
          <a:lstStyle/>
          <a:p>
            <a:pPr algn="ctr"/>
            <a:r>
              <a:rPr lang="en-US" sz="1400" dirty="0" smtClean="0"/>
              <a:t>HT12D</a:t>
            </a:r>
          </a:p>
          <a:p>
            <a:pPr algn="ctr"/>
            <a:r>
              <a:rPr lang="en-US" sz="1400" dirty="0" smtClean="0"/>
              <a:t>Decoder</a:t>
            </a:r>
            <a:endParaRPr lang="en-US" sz="1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457200" y="274638"/>
            <a:ext cx="5410944" cy="922114"/>
          </a:xfrm>
        </p:spPr>
        <p:txBody>
          <a:bodyPr>
            <a:normAutofit fontScale="90000"/>
          </a:bodyPr>
          <a:lstStyle/>
          <a:p>
            <a:r>
              <a:rPr lang="en-US" sz="3600" b="1" dirty="0" smtClean="0">
                <a:solidFill>
                  <a:schemeClr val="tx1"/>
                </a:solidFill>
              </a:rPr>
              <a:t>Prime objective:</a:t>
            </a:r>
            <a:r>
              <a:rPr lang="en-US" sz="1800" dirty="0" smtClean="0">
                <a:solidFill>
                  <a:schemeClr val="tx1"/>
                </a:solidFill>
              </a:rPr>
              <a:t>:</a:t>
            </a:r>
            <a:br>
              <a:rPr lang="en-US" sz="1800" dirty="0" smtClean="0">
                <a:solidFill>
                  <a:schemeClr val="tx1"/>
                </a:solidFill>
              </a:rPr>
            </a:br>
            <a:endParaRPr lang="en-US" dirty="0">
              <a:solidFill>
                <a:schemeClr val="tx1"/>
              </a:solidFill>
            </a:endParaRPr>
          </a:p>
        </p:txBody>
      </p:sp>
      <p:sp>
        <p:nvSpPr>
          <p:cNvPr id="1048637" name="Content Placeholder 2"/>
          <p:cNvSpPr>
            <a:spLocks noGrp="1"/>
          </p:cNvSpPr>
          <p:nvPr>
            <p:ph sz="quarter" idx="1"/>
          </p:nvPr>
        </p:nvSpPr>
        <p:spPr>
          <a:xfrm>
            <a:off x="467544" y="836712"/>
            <a:ext cx="7272808" cy="5637240"/>
          </a:xfrm>
        </p:spPr>
        <p:txBody>
          <a:bodyPr/>
          <a:lstStyle/>
          <a:p>
            <a:r>
              <a:rPr lang="en-US" dirty="0" smtClean="0"/>
              <a:t>To bring effectiveness in terms of speed of execution for the personals.</a:t>
            </a:r>
          </a:p>
          <a:p>
            <a:r>
              <a:rPr lang="en-US" dirty="0" smtClean="0"/>
              <a:t>Use of high end technologies to decrease the efforts of field officers and introducing them to ease of technology </a:t>
            </a:r>
          </a:p>
          <a:p>
            <a:pPr>
              <a:buNone/>
            </a:pPr>
            <a:endParaRPr lang="en-US" dirty="0" smtClean="0"/>
          </a:p>
          <a:p>
            <a:pPr>
              <a:buNone/>
            </a:pPr>
            <a:r>
              <a:rPr lang="en-US" dirty="0" smtClean="0"/>
              <a:t>Let us hope to have a country which can be a safer place for those who work here, live here, stay here or even visit here.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Outputs of </a:t>
            </a:r>
            <a:r>
              <a:rPr lang="en-US" sz="4000" dirty="0" err="1" smtClean="0"/>
              <a:t>Iot</a:t>
            </a:r>
            <a:r>
              <a:rPr lang="en-US" sz="4000" dirty="0" smtClean="0"/>
              <a:t> Section:</a:t>
            </a:r>
            <a:endParaRPr lang="en-US" sz="4000" dirty="0"/>
          </a:p>
        </p:txBody>
      </p:sp>
      <p:pic>
        <p:nvPicPr>
          <p:cNvPr id="4" name="Content Placeholder 3" descr="IMG-20200803-WA0009.jpg"/>
          <p:cNvPicPr>
            <a:picLocks noGrp="1" noChangeAspect="1"/>
          </p:cNvPicPr>
          <p:nvPr>
            <p:ph sz="quarter" idx="1"/>
          </p:nvPr>
        </p:nvPicPr>
        <p:blipFill>
          <a:blip r:embed="rId2" cstate="print"/>
          <a:stretch>
            <a:fillRect/>
          </a:stretch>
        </p:blipFill>
        <p:spPr>
          <a:xfrm>
            <a:off x="251520" y="1340768"/>
            <a:ext cx="8362491" cy="5256584"/>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Complete Circuit connection </a:t>
            </a:r>
            <a:endParaRPr lang="en-US" sz="3600" dirty="0"/>
          </a:p>
        </p:txBody>
      </p:sp>
      <p:pic>
        <p:nvPicPr>
          <p:cNvPr id="4" name="Content Placeholder 3" descr="IMG-20200803-WA0008.jpg"/>
          <p:cNvPicPr>
            <a:picLocks noGrp="1" noChangeAspect="1"/>
          </p:cNvPicPr>
          <p:nvPr>
            <p:ph sz="quarter" idx="1"/>
          </p:nvPr>
        </p:nvPicPr>
        <p:blipFill>
          <a:blip r:embed="rId2" cstate="print"/>
          <a:stretch>
            <a:fillRect/>
          </a:stretch>
        </p:blipFill>
        <p:spPr>
          <a:xfrm>
            <a:off x="179512" y="1844824"/>
            <a:ext cx="8712968" cy="4536503"/>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0" name="Title 1048739"/>
          <p:cNvSpPr>
            <a:spLocks noGrp="1"/>
          </p:cNvSpPr>
          <p:nvPr>
            <p:ph type="title"/>
          </p:nvPr>
        </p:nvSpPr>
        <p:spPr>
          <a:xfrm>
            <a:off x="586338" y="188640"/>
            <a:ext cx="7226022" cy="1368152"/>
          </a:xfrm>
        </p:spPr>
        <p:txBody>
          <a:bodyPr>
            <a:normAutofit fontScale="90000"/>
          </a:bodyPr>
          <a:lstStyle/>
          <a:p>
            <a:r>
              <a:rPr lang="en-US" sz="3200" b="1" dirty="0"/>
              <a:t>Culmination of IOT and ML for tracking and navigating</a:t>
            </a:r>
            <a:br>
              <a:rPr lang="en-US" sz="3200" b="1" dirty="0"/>
            </a:br>
            <a:endParaRPr lang="en-US" dirty="0"/>
          </a:p>
        </p:txBody>
      </p:sp>
      <p:sp>
        <p:nvSpPr>
          <p:cNvPr id="1048741" name="TextBox 1048740"/>
          <p:cNvSpPr txBox="1"/>
          <p:nvPr/>
        </p:nvSpPr>
        <p:spPr>
          <a:xfrm rot="10999">
            <a:off x="126678" y="1353787"/>
            <a:ext cx="8145344" cy="4031873"/>
          </a:xfrm>
          <a:prstGeom prst="rect">
            <a:avLst/>
          </a:prstGeom>
        </p:spPr>
        <p:txBody>
          <a:bodyPr wrap="square" rtlCol="0">
            <a:spAutoFit/>
          </a:bodyPr>
          <a:lstStyle/>
          <a:p>
            <a:pPr marL="457200" indent="-457200">
              <a:buFont typeface="Wingdings" charset="2"/>
              <a:buChar char="n"/>
            </a:pPr>
            <a:r>
              <a:rPr lang="en-US" sz="2000" dirty="0">
                <a:solidFill>
                  <a:srgbClr val="000000"/>
                </a:solidFill>
              </a:rPr>
              <a:t>Victim will carry a hand band or ring  which will consist of a transmitter and a button  with herself and whenever there will be any misdeed he/ she can press  the button.</a:t>
            </a:r>
          </a:p>
          <a:p>
            <a:pPr marL="457200" indent="-457200">
              <a:buFont typeface="Wingdings" charset="2"/>
              <a:buChar char="n"/>
            </a:pPr>
            <a:r>
              <a:rPr lang="en-US" sz="2000" dirty="0">
                <a:solidFill>
                  <a:srgbClr val="000000"/>
                </a:solidFill>
              </a:rPr>
              <a:t>Signal will get </a:t>
            </a:r>
            <a:r>
              <a:rPr lang="en-US" sz="2000" dirty="0" err="1">
                <a:solidFill>
                  <a:srgbClr val="000000"/>
                </a:solidFill>
              </a:rPr>
              <a:t>recieved</a:t>
            </a:r>
            <a:r>
              <a:rPr lang="en-US" sz="2000" dirty="0">
                <a:solidFill>
                  <a:srgbClr val="000000"/>
                </a:solidFill>
              </a:rPr>
              <a:t> by the receiver side (electric pole) and  it will activate the alarm.</a:t>
            </a:r>
          </a:p>
          <a:p>
            <a:pPr marL="457200" indent="-457200">
              <a:buFont typeface="Wingdings" charset="2"/>
              <a:buChar char="n"/>
            </a:pPr>
            <a:r>
              <a:rPr lang="en-US" sz="2000" dirty="0">
                <a:solidFill>
                  <a:srgbClr val="000000"/>
                </a:solidFill>
              </a:rPr>
              <a:t>Though ARDUINO, GSM MODULE  and GPS MODULE will get activated.</a:t>
            </a:r>
          </a:p>
          <a:p>
            <a:pPr marL="457200" indent="-457200">
              <a:buFont typeface="Wingdings" charset="2"/>
              <a:buChar char="n"/>
            </a:pPr>
            <a:r>
              <a:rPr lang="en-US" sz="2000" dirty="0">
                <a:solidFill>
                  <a:srgbClr val="000000"/>
                </a:solidFill>
              </a:rPr>
              <a:t>GSM module and GPS MODULE will send alert SMS along with current location to the nearest. Police station and ambulance </a:t>
            </a:r>
          </a:p>
          <a:p>
            <a:pPr marL="457200" indent="-457200">
              <a:buFont typeface="Wingdings" charset="2"/>
              <a:buChar char="n"/>
            </a:pPr>
            <a:endParaRPr lang="en-US" sz="2800" dirty="0">
              <a:solidFill>
                <a:srgbClr val="000000"/>
              </a:solidFill>
            </a:endParaRPr>
          </a:p>
          <a:p>
            <a:pPr marL="457200" indent="-457200">
              <a:buFont typeface="Wingdings" charset="2"/>
              <a:buChar char="n"/>
            </a:pPr>
            <a:endParaRPr lang="en-US" sz="2800" dirty="0">
              <a:solidFill>
                <a:srgbClr val="00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a:xfrm>
            <a:off x="467544" y="332656"/>
            <a:ext cx="4896544" cy="1008112"/>
          </a:xfrm>
        </p:spPr>
        <p:txBody>
          <a:bodyPr>
            <a:normAutofit/>
          </a:bodyPr>
          <a:lstStyle/>
          <a:p>
            <a:pPr lvl="0"/>
            <a:r>
              <a:rPr lang="en-US" b="1" dirty="0" smtClean="0"/>
              <a:t>Requirements:</a:t>
            </a:r>
            <a:r>
              <a:rPr lang="en-US" dirty="0" smtClean="0"/>
              <a:t/>
            </a:r>
            <a:br>
              <a:rPr lang="en-US" dirty="0" smtClean="0"/>
            </a:br>
            <a:endParaRPr lang="en-US" dirty="0"/>
          </a:p>
        </p:txBody>
      </p:sp>
      <p:sp>
        <p:nvSpPr>
          <p:cNvPr id="1048598" name="Content Placeholder 2"/>
          <p:cNvSpPr>
            <a:spLocks noGrp="1"/>
          </p:cNvSpPr>
          <p:nvPr>
            <p:ph sz="quarter" idx="1"/>
          </p:nvPr>
        </p:nvSpPr>
        <p:spPr>
          <a:xfrm>
            <a:off x="678006" y="1129514"/>
            <a:ext cx="7571184" cy="5616624"/>
          </a:xfrm>
        </p:spPr>
        <p:txBody>
          <a:bodyPr>
            <a:normAutofit lnSpcReduction="10000"/>
          </a:bodyPr>
          <a:lstStyle/>
          <a:p>
            <a:endParaRPr lang="en-US" dirty="0" smtClean="0"/>
          </a:p>
          <a:p>
            <a:pPr lvl="0"/>
            <a:r>
              <a:rPr lang="en-US" dirty="0" smtClean="0"/>
              <a:t>Windows 7 or higher </a:t>
            </a:r>
          </a:p>
          <a:p>
            <a:pPr lvl="0"/>
            <a:r>
              <a:rPr lang="en-US" dirty="0" smtClean="0"/>
              <a:t>Python</a:t>
            </a:r>
          </a:p>
          <a:p>
            <a:pPr lvl="0"/>
            <a:r>
              <a:rPr lang="en-US" dirty="0" smtClean="0"/>
              <a:t>PHP</a:t>
            </a:r>
          </a:p>
          <a:p>
            <a:pPr lvl="0"/>
            <a:r>
              <a:rPr lang="en-US" dirty="0" err="1" smtClean="0"/>
              <a:t>MySQL</a:t>
            </a:r>
            <a:r>
              <a:rPr lang="en-US" dirty="0" smtClean="0"/>
              <a:t> database</a:t>
            </a:r>
          </a:p>
          <a:p>
            <a:endParaRPr lang="en-US" dirty="0" smtClean="0"/>
          </a:p>
          <a:p>
            <a:pPr lvl="0"/>
            <a:r>
              <a:rPr lang="en-US" dirty="0" smtClean="0"/>
              <a:t>i3 Processor Based Computer or higher</a:t>
            </a:r>
          </a:p>
          <a:p>
            <a:pPr lvl="0"/>
            <a:r>
              <a:rPr lang="en-US" dirty="0" smtClean="0"/>
              <a:t>Memory: 1 GB RAM</a:t>
            </a:r>
          </a:p>
          <a:p>
            <a:pPr lvl="0"/>
            <a:r>
              <a:rPr lang="en-US" dirty="0" smtClean="0"/>
              <a:t>Hard Drive: 50 GB</a:t>
            </a:r>
          </a:p>
          <a:p>
            <a:pPr lvl="0"/>
            <a:r>
              <a:rPr lang="en-US" dirty="0" smtClean="0"/>
              <a:t>Monitor</a:t>
            </a:r>
          </a:p>
          <a:p>
            <a:pPr lvl="0"/>
            <a:r>
              <a:rPr lang="en-US" dirty="0" smtClean="0"/>
              <a:t>Internet Connection</a:t>
            </a:r>
          </a:p>
          <a:p>
            <a:r>
              <a:rPr lang="en-US" dirty="0" smtClean="0"/>
              <a:t>IOT devices : GPS module, GSM module, </a:t>
            </a:r>
            <a:r>
              <a:rPr lang="en-US" dirty="0" err="1" smtClean="0"/>
              <a:t>Arduino</a:t>
            </a:r>
            <a:r>
              <a:rPr lang="en-US" dirty="0" smtClean="0"/>
              <a:t> UNO and RF MODULE and more</a:t>
            </a:r>
            <a:endParaRPr lang="zh-CN" altLang="en-US" dirty="0"/>
          </a:p>
          <a:p>
            <a:endParaRPr lang="en-US" dirty="0" smtClean="0"/>
          </a:p>
          <a:p>
            <a:pPr lvl="0"/>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4793" y="1556792"/>
            <a:ext cx="8424936" cy="349133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685329" y="739808"/>
            <a:ext cx="914400" cy="380729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86624" y="689332"/>
            <a:ext cx="914400" cy="3898505"/>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73897" y="3727594"/>
            <a:ext cx="2184269" cy="860243"/>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351831">
            <a:off x="693371" y="2932723"/>
            <a:ext cx="1102985" cy="740465"/>
          </a:xfrm>
          <a:prstGeom prst="rect">
            <a:avLst/>
          </a:prstGeom>
        </p:spPr>
      </p:pic>
      <p:sp>
        <p:nvSpPr>
          <p:cNvPr id="23" name="Oval Callout 22"/>
          <p:cNvSpPr/>
          <p:nvPr/>
        </p:nvSpPr>
        <p:spPr>
          <a:xfrm>
            <a:off x="1549979" y="53586"/>
            <a:ext cx="2018985" cy="926213"/>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608738" y="1209209"/>
            <a:ext cx="197847" cy="278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99592" y="1209209"/>
            <a:ext cx="0" cy="295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13636" y="965947"/>
            <a:ext cx="339826" cy="99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90681" y="1114197"/>
            <a:ext cx="326221" cy="214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30555" y="1174136"/>
            <a:ext cx="163476" cy="313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8150108" y="1253330"/>
            <a:ext cx="197847" cy="278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440962" y="1253330"/>
            <a:ext cx="0" cy="295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667704" y="1048242"/>
            <a:ext cx="339826" cy="99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632051" y="1158318"/>
            <a:ext cx="326221" cy="214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571925" y="1218257"/>
            <a:ext cx="163476" cy="313320"/>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860735" y="132557"/>
            <a:ext cx="1539398" cy="757159"/>
          </a:xfrm>
          <a:prstGeom prst="rect">
            <a:avLst/>
          </a:prstGeom>
          <a:noFill/>
        </p:spPr>
        <p:txBody>
          <a:bodyPr wrap="square" rtlCol="0">
            <a:spAutoFit/>
          </a:bodyPr>
          <a:lstStyle/>
          <a:p>
            <a:r>
              <a:rPr lang="en-US" sz="1050" dirty="0" smtClean="0"/>
              <a:t>Setup present in this pole will get alert and send the required alert signals... </a:t>
            </a:r>
            <a:endParaRPr lang="en-US" sz="1050" dirty="0"/>
          </a:p>
        </p:txBody>
      </p:sp>
      <p:sp>
        <p:nvSpPr>
          <p:cNvPr id="76" name="Oval Callout 75"/>
          <p:cNvSpPr/>
          <p:nvPr/>
        </p:nvSpPr>
        <p:spPr>
          <a:xfrm rot="20888701" flipH="1">
            <a:off x="4567749" y="165137"/>
            <a:ext cx="2888392" cy="1392096"/>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4905872" y="476672"/>
            <a:ext cx="2485018" cy="769441"/>
          </a:xfrm>
          <a:prstGeom prst="rect">
            <a:avLst/>
          </a:prstGeom>
          <a:noFill/>
        </p:spPr>
        <p:txBody>
          <a:bodyPr wrap="square" rtlCol="0">
            <a:spAutoFit/>
          </a:bodyPr>
          <a:lstStyle/>
          <a:p>
            <a:r>
              <a:rPr lang="en-US" sz="1100" dirty="0" smtClean="0"/>
              <a:t>And when the car reaches the next pole where the setup is installed ,then the setup gets alert and </a:t>
            </a:r>
            <a:r>
              <a:rPr lang="en-US" sz="1100" dirty="0" err="1" smtClean="0"/>
              <a:t>msg</a:t>
            </a:r>
            <a:r>
              <a:rPr lang="en-US" sz="1100" dirty="0" smtClean="0"/>
              <a:t> signals are sent as required.</a:t>
            </a:r>
            <a:endParaRPr lang="en-US" sz="1100" dirty="0"/>
          </a:p>
        </p:txBody>
      </p:sp>
    </p:spTree>
    <p:extLst>
      <p:ext uri="{BB962C8B-B14F-4D97-AF65-F5344CB8AC3E}">
        <p14:creationId xmlns:p14="http://schemas.microsoft.com/office/powerpoint/2010/main" xmlns="" val="23718839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0 L 0.53837 0.0088 " pathEditMode="relative" rAng="0" ptsTypes="AA">
                                      <p:cBhvr>
                                        <p:cTn id="6" dur="2000" fill="hold"/>
                                        <p:tgtEl>
                                          <p:spTgt spid="15"/>
                                        </p:tgtEl>
                                        <p:attrNameLst>
                                          <p:attrName>ppt_x</p:attrName>
                                          <p:attrName>ppt_y</p:attrName>
                                        </p:attrNameLst>
                                      </p:cBhvr>
                                      <p:rCtr x="26910" y="440"/>
                                    </p:animMotion>
                                  </p:childTnLst>
                                </p:cTn>
                              </p:par>
                              <p:par>
                                <p:cTn id="7" presetID="42" presetClass="path" presetSubtype="0" accel="50000" decel="50000" fill="hold" nodeType="withEffect">
                                  <p:stCondLst>
                                    <p:cond delay="0"/>
                                  </p:stCondLst>
                                  <p:childTnLst>
                                    <p:animMotion origin="layout" path="M -1.11111E-6 -1.48148E-6 L 0.60295 0.0081 " pathEditMode="relative" rAng="0" ptsTypes="AA">
                                      <p:cBhvr>
                                        <p:cTn id="8" dur="2000" fill="hold"/>
                                        <p:tgtEl>
                                          <p:spTgt spid="20"/>
                                        </p:tgtEl>
                                        <p:attrNameLst>
                                          <p:attrName>ppt_x</p:attrName>
                                          <p:attrName>ppt_y</p:attrName>
                                        </p:attrNameLst>
                                      </p:cBhvr>
                                      <p:rCtr x="30139" y="394"/>
                                    </p:animMotion>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28"/>
                                        </p:tgtEl>
                                      </p:cBhvr>
                                    </p:animEffect>
                                    <p:set>
                                      <p:cBhvr>
                                        <p:cTn id="25" dur="1" fill="hold">
                                          <p:stCondLst>
                                            <p:cond delay="499"/>
                                          </p:stCondLst>
                                        </p:cTn>
                                        <p:tgtEl>
                                          <p:spTgt spid="2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4" fill="hold" grpId="0" nodeType="clickEffect">
                                  <p:stCondLst>
                                    <p:cond delay="0"/>
                                  </p:stCondLst>
                                  <p:childTnLst>
                                    <p:animEffect transition="out" filter="wipe(down)">
                                      <p:cBhvr>
                                        <p:cTn id="29" dur="500"/>
                                        <p:tgtEl>
                                          <p:spTgt spid="75"/>
                                        </p:tgtEl>
                                      </p:cBhvr>
                                    </p:animEffect>
                                    <p:set>
                                      <p:cBhvr>
                                        <p:cTn id="30" dur="1" fill="hold">
                                          <p:stCondLst>
                                            <p:cond delay="499"/>
                                          </p:stCondLst>
                                        </p:cTn>
                                        <p:tgtEl>
                                          <p:spTgt spid="75"/>
                                        </p:tgtEl>
                                        <p:attrNameLst>
                                          <p:attrName>style.visibility</p:attrName>
                                        </p:attrNameLst>
                                      </p:cBhvr>
                                      <p:to>
                                        <p:strVal val="hidden"/>
                                      </p:to>
                                    </p:set>
                                  </p:childTnLst>
                                </p:cTn>
                              </p:par>
                              <p:par>
                                <p:cTn id="31" presetID="22" presetClass="exit" presetSubtype="4" fill="hold" grpId="0" nodeType="withEffect">
                                  <p:stCondLst>
                                    <p:cond delay="0"/>
                                  </p:stCondLst>
                                  <p:childTnLst>
                                    <p:animEffect transition="out" filter="wipe(down)">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circle(in)">
                                      <p:cBhvr>
                                        <p:cTn id="38" dur="2000"/>
                                        <p:tgtEl>
                                          <p:spTgt spid="70"/>
                                        </p:tgtEl>
                                      </p:cBhvr>
                                    </p:animEffect>
                                  </p:childTnLst>
                                </p:cTn>
                              </p:par>
                              <p:par>
                                <p:cTn id="39" presetID="6" presetClass="entr" presetSubtype="16"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circle(in)">
                                      <p:cBhvr>
                                        <p:cTn id="41" dur="2000"/>
                                        <p:tgtEl>
                                          <p:spTgt spid="71"/>
                                        </p:tgtEl>
                                      </p:cBhvr>
                                    </p:animEffect>
                                  </p:childTnLst>
                                </p:cTn>
                              </p:par>
                              <p:par>
                                <p:cTn id="42" presetID="6" presetClass="entr" presetSubtype="16"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circle(in)">
                                      <p:cBhvr>
                                        <p:cTn id="44" dur="2000"/>
                                        <p:tgtEl>
                                          <p:spTgt spid="74"/>
                                        </p:tgtEl>
                                      </p:cBhvr>
                                    </p:animEffect>
                                  </p:childTnLst>
                                </p:cTn>
                              </p:par>
                              <p:par>
                                <p:cTn id="45" presetID="6" presetClass="entr" presetSubtype="16"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circle(in)">
                                      <p:cBhvr>
                                        <p:cTn id="47" dur="2000"/>
                                        <p:tgtEl>
                                          <p:spTgt spid="73"/>
                                        </p:tgtEl>
                                      </p:cBhvr>
                                    </p:animEffect>
                                  </p:childTnLst>
                                </p:cTn>
                              </p:par>
                              <p:par>
                                <p:cTn id="48" presetID="6" presetClass="entr" presetSubtype="16"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circle(in)">
                                      <p:cBhvr>
                                        <p:cTn id="50" dur="20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down)">
                                      <p:cBhvr>
                                        <p:cTn id="55" dur="500"/>
                                        <p:tgtEl>
                                          <p:spTgt spid="7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down)">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5" grpId="0"/>
      <p:bldP spid="76" grpId="0" animBg="1"/>
      <p:bldP spid="7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88640"/>
            <a:ext cx="8208912" cy="1872208"/>
          </a:xfrm>
        </p:spPr>
        <p:txBody>
          <a:bodyPr>
            <a:normAutofit/>
          </a:bodyPr>
          <a:lstStyle/>
          <a:p>
            <a:pPr algn="ctr"/>
            <a:r>
              <a:rPr lang="en-US" sz="7200" dirty="0" smtClean="0"/>
              <a:t>Thank You</a:t>
            </a:r>
            <a:endParaRPr lang="en-US" sz="7200" dirty="0"/>
          </a:p>
        </p:txBody>
      </p:sp>
      <p:sp>
        <p:nvSpPr>
          <p:cNvPr id="3" name="Subtitle 2"/>
          <p:cNvSpPr>
            <a:spLocks noGrp="1"/>
          </p:cNvSpPr>
          <p:nvPr>
            <p:ph type="subTitle" idx="1"/>
          </p:nvPr>
        </p:nvSpPr>
        <p:spPr/>
        <p:txBody>
          <a:bodyPr>
            <a:normAutofit/>
          </a:bodyPr>
          <a:lstStyle/>
          <a:p>
            <a:pPr algn="r"/>
            <a:r>
              <a:rPr lang="en-US" sz="3600" dirty="0" smtClean="0"/>
              <a:t>Team Aegis</a:t>
            </a:r>
            <a:endParaRPr lang="en-US"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itle 1"/>
          <p:cNvSpPr>
            <a:spLocks noGrp="1"/>
          </p:cNvSpPr>
          <p:nvPr>
            <p:ph type="title"/>
          </p:nvPr>
        </p:nvSpPr>
        <p:spPr>
          <a:xfrm>
            <a:off x="457200" y="274638"/>
            <a:ext cx="1738536" cy="274042"/>
          </a:xfrm>
        </p:spPr>
        <p:txBody>
          <a:bodyPr>
            <a:normAutofit fontScale="90000"/>
          </a:bodyPr>
          <a:lstStyle/>
          <a:p>
            <a:endParaRPr lang="en-US" dirty="0"/>
          </a:p>
        </p:txBody>
      </p:sp>
      <p:sp>
        <p:nvSpPr>
          <p:cNvPr id="1048639" name="Content Placeholder 2"/>
          <p:cNvSpPr>
            <a:spLocks noGrp="1"/>
          </p:cNvSpPr>
          <p:nvPr>
            <p:ph sz="quarter" idx="1"/>
          </p:nvPr>
        </p:nvSpPr>
        <p:spPr>
          <a:xfrm>
            <a:off x="467544" y="836712"/>
            <a:ext cx="7457256" cy="5637240"/>
          </a:xfrm>
        </p:spPr>
        <p:txBody>
          <a:bodyPr/>
          <a:lstStyle/>
          <a:p>
            <a:r>
              <a:rPr lang="en-US" dirty="0" smtClean="0"/>
              <a:t>Major Bifurcation</a:t>
            </a:r>
            <a:endParaRPr lang="en-US" dirty="0"/>
          </a:p>
        </p:txBody>
      </p:sp>
      <p:sp>
        <p:nvSpPr>
          <p:cNvPr id="1048640" name="Rectangle 3"/>
          <p:cNvSpPr/>
          <p:nvPr/>
        </p:nvSpPr>
        <p:spPr>
          <a:xfrm>
            <a:off x="2915816" y="1268760"/>
            <a:ext cx="2426568" cy="914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smtClean="0">
                <a:solidFill>
                  <a:schemeClr val="tx1"/>
                </a:solidFill>
              </a:rPr>
              <a:t>IDEA</a:t>
            </a:r>
            <a:endParaRPr lang="en-US" sz="3600" dirty="0">
              <a:solidFill>
                <a:schemeClr val="tx1"/>
              </a:solidFill>
            </a:endParaRPr>
          </a:p>
        </p:txBody>
      </p:sp>
      <p:cxnSp>
        <p:nvCxnSpPr>
          <p:cNvPr id="3145731" name="Straight Arrow Connector 5"/>
          <p:cNvCxnSpPr>
            <a:cxnSpLocks/>
          </p:cNvCxnSpPr>
          <p:nvPr/>
        </p:nvCxnSpPr>
        <p:spPr>
          <a:xfrm flipH="1">
            <a:off x="1691680" y="1844824"/>
            <a:ext cx="2088232"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32" name="Straight Arrow Connector 8"/>
          <p:cNvCxnSpPr>
            <a:cxnSpLocks/>
            <a:stCxn id="1048640" idx="2"/>
          </p:cNvCxnSpPr>
          <p:nvPr/>
        </p:nvCxnSpPr>
        <p:spPr>
          <a:xfrm>
            <a:off x="4129100" y="2183160"/>
            <a:ext cx="10852" cy="1245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45733" name="Straight Arrow Connector 10"/>
          <p:cNvCxnSpPr>
            <a:cxnSpLocks/>
          </p:cNvCxnSpPr>
          <p:nvPr/>
        </p:nvCxnSpPr>
        <p:spPr>
          <a:xfrm>
            <a:off x="4427984" y="1844824"/>
            <a:ext cx="1728192"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8641" name="Rectangle 15"/>
          <p:cNvSpPr/>
          <p:nvPr/>
        </p:nvSpPr>
        <p:spPr>
          <a:xfrm>
            <a:off x="683568" y="2924944"/>
            <a:ext cx="2304256" cy="1152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Machine Learning – helping hands </a:t>
            </a:r>
            <a:endParaRPr lang="en-US" b="1" dirty="0"/>
          </a:p>
        </p:txBody>
      </p:sp>
      <p:sp>
        <p:nvSpPr>
          <p:cNvPr id="1048642" name="Rectangle 16"/>
          <p:cNvSpPr/>
          <p:nvPr/>
        </p:nvSpPr>
        <p:spPr>
          <a:xfrm>
            <a:off x="3203848" y="3068960"/>
            <a:ext cx="2376264" cy="12961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Online Crime Reporting System </a:t>
            </a:r>
            <a:endParaRPr lang="en-US" dirty="0"/>
          </a:p>
        </p:txBody>
      </p:sp>
      <p:sp>
        <p:nvSpPr>
          <p:cNvPr id="1048643" name="Rectangle 17"/>
          <p:cNvSpPr/>
          <p:nvPr/>
        </p:nvSpPr>
        <p:spPr>
          <a:xfrm>
            <a:off x="5796136" y="2924944"/>
            <a:ext cx="2016224" cy="12241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Culmination of IOT and ML for tracking and navigating</a:t>
            </a:r>
            <a:endParaRPr lang="en-US"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Title 1"/>
          <p:cNvSpPr>
            <a:spLocks noGrp="1"/>
          </p:cNvSpPr>
          <p:nvPr>
            <p:ph type="title"/>
          </p:nvPr>
        </p:nvSpPr>
        <p:spPr>
          <a:xfrm>
            <a:off x="0" y="0"/>
            <a:ext cx="4716016" cy="1484784"/>
          </a:xfrm>
        </p:spPr>
        <p:txBody>
          <a:bodyPr>
            <a:noAutofit/>
          </a:bodyPr>
          <a:lstStyle/>
          <a:p>
            <a:pPr algn="ctr"/>
            <a:r>
              <a:rPr lang="en-US" sz="3200" b="1" dirty="0" smtClean="0">
                <a:solidFill>
                  <a:schemeClr val="tx1"/>
                </a:solidFill>
              </a:rPr>
              <a:t>Machine Learning:</a:t>
            </a:r>
            <a:br>
              <a:rPr lang="en-US" sz="3200" b="1" dirty="0" smtClean="0">
                <a:solidFill>
                  <a:schemeClr val="tx1"/>
                </a:solidFill>
              </a:rPr>
            </a:br>
            <a:endParaRPr lang="en-US" sz="3200" b="1" dirty="0">
              <a:solidFill>
                <a:schemeClr val="tx1"/>
              </a:solidFill>
            </a:endParaRPr>
          </a:p>
        </p:txBody>
      </p:sp>
      <p:sp>
        <p:nvSpPr>
          <p:cNvPr id="1048645" name="Content Placeholder 2"/>
          <p:cNvSpPr>
            <a:spLocks noGrp="1"/>
          </p:cNvSpPr>
          <p:nvPr>
            <p:ph sz="quarter" idx="1"/>
          </p:nvPr>
        </p:nvSpPr>
        <p:spPr>
          <a:xfrm>
            <a:off x="457200" y="1600200"/>
            <a:ext cx="7355160" cy="2548880"/>
          </a:xfrm>
        </p:spPr>
        <p:txBody>
          <a:bodyPr/>
          <a:lstStyle/>
          <a:p>
            <a:pPr>
              <a:buNone/>
            </a:pPr>
            <a:endParaRPr lang="en-US" b="1" dirty="0" smtClean="0"/>
          </a:p>
          <a:p>
            <a:r>
              <a:rPr lang="en-US" b="1" dirty="0" smtClean="0"/>
              <a:t>- Pedestrians and vehicle detection</a:t>
            </a:r>
          </a:p>
          <a:p>
            <a:r>
              <a:rPr lang="en-US" b="1" dirty="0" smtClean="0"/>
              <a:t>- License plate(vehicle number) detection</a:t>
            </a:r>
          </a:p>
          <a:p>
            <a:r>
              <a:rPr lang="en-US" b="1" dirty="0" smtClean="0"/>
              <a:t>- Face detection</a:t>
            </a:r>
          </a:p>
          <a:p>
            <a:r>
              <a:rPr lang="en-US" b="1" dirty="0" smtClean="0"/>
              <a:t>-Pose Estimation</a:t>
            </a:r>
          </a:p>
          <a:p>
            <a:endParaRPr lang="en-US"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 Pedestrian detection</a:t>
            </a:r>
            <a:endParaRPr lang="en-US" dirty="0"/>
          </a:p>
        </p:txBody>
      </p:sp>
      <p:pic>
        <p:nvPicPr>
          <p:cNvPr id="4" name="Content Placeholder 3" descr="ped op.png"/>
          <p:cNvPicPr>
            <a:picLocks noGrp="1" noChangeAspect="1"/>
          </p:cNvPicPr>
          <p:nvPr>
            <p:ph sz="quarter" idx="1"/>
          </p:nvPr>
        </p:nvPicPr>
        <p:blipFill>
          <a:blip r:embed="rId2" cstate="print"/>
          <a:stretch>
            <a:fillRect/>
          </a:stretch>
        </p:blipFill>
        <p:spPr>
          <a:xfrm>
            <a:off x="179512" y="1412776"/>
            <a:ext cx="8579296" cy="5249636"/>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license plate detection</a:t>
            </a:r>
            <a:endParaRPr lang="en-US" dirty="0"/>
          </a:p>
        </p:txBody>
      </p:sp>
      <p:pic>
        <p:nvPicPr>
          <p:cNvPr id="4" name="Content Placeholder 3" descr="license op.png"/>
          <p:cNvPicPr>
            <a:picLocks noGrp="1" noChangeAspect="1"/>
          </p:cNvPicPr>
          <p:nvPr>
            <p:ph sz="quarter" idx="1"/>
          </p:nvPr>
        </p:nvPicPr>
        <p:blipFill>
          <a:blip r:embed="rId2" cstate="print"/>
          <a:stretch>
            <a:fillRect/>
          </a:stretch>
        </p:blipFill>
        <p:spPr>
          <a:xfrm>
            <a:off x="251520" y="1556792"/>
            <a:ext cx="8635415" cy="504056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 vehicle detection</a:t>
            </a:r>
            <a:endParaRPr lang="en-US" dirty="0"/>
          </a:p>
        </p:txBody>
      </p:sp>
      <p:pic>
        <p:nvPicPr>
          <p:cNvPr id="4" name="Content Placeholder 3" descr="Annotation 2020-07-25 104916.png"/>
          <p:cNvPicPr>
            <a:picLocks noGrp="1" noChangeAspect="1"/>
          </p:cNvPicPr>
          <p:nvPr>
            <p:ph sz="quarter" idx="1"/>
          </p:nvPr>
        </p:nvPicPr>
        <p:blipFill>
          <a:blip r:embed="rId2" cstate="print"/>
          <a:stretch>
            <a:fillRect/>
          </a:stretch>
        </p:blipFill>
        <p:spPr>
          <a:xfrm>
            <a:off x="251520" y="1340768"/>
            <a:ext cx="8579296" cy="5345104"/>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 Face Detection</a:t>
            </a:r>
            <a:endParaRPr lang="en-US" dirty="0"/>
          </a:p>
        </p:txBody>
      </p:sp>
      <p:pic>
        <p:nvPicPr>
          <p:cNvPr id="4" name="Content Placeholder 3" descr="face op.png"/>
          <p:cNvPicPr>
            <a:picLocks noGrp="1" noChangeAspect="1"/>
          </p:cNvPicPr>
          <p:nvPr>
            <p:ph sz="quarter" idx="1"/>
          </p:nvPr>
        </p:nvPicPr>
        <p:blipFill>
          <a:blip r:embed="rId2" cstate="print"/>
          <a:stretch>
            <a:fillRect/>
          </a:stretch>
        </p:blipFill>
        <p:spPr>
          <a:xfrm>
            <a:off x="251520" y="1412776"/>
            <a:ext cx="8683221" cy="4968552"/>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detection – with multiple images</a:t>
            </a:r>
            <a:endParaRPr lang="en-US" dirty="0"/>
          </a:p>
        </p:txBody>
      </p:sp>
      <p:pic>
        <p:nvPicPr>
          <p:cNvPr id="4" name="Content Placeholder 3" descr="facemultiop.png"/>
          <p:cNvPicPr>
            <a:picLocks noGrp="1" noChangeAspect="1"/>
          </p:cNvPicPr>
          <p:nvPr>
            <p:ph sz="quarter" idx="1"/>
          </p:nvPr>
        </p:nvPicPr>
        <p:blipFill>
          <a:blip r:embed="rId2" cstate="print"/>
          <a:stretch>
            <a:fillRect/>
          </a:stretch>
        </p:blipFill>
        <p:spPr>
          <a:xfrm>
            <a:off x="107504" y="1412776"/>
            <a:ext cx="8856804" cy="5040560"/>
          </a:xfr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676</Words>
  <Application>Microsoft Office PowerPoint</Application>
  <PresentationFormat>On-screen Show (4:3)</PresentationFormat>
  <Paragraphs>113</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Oriel</vt:lpstr>
      <vt:lpstr>Smart India Hackathon </vt:lpstr>
      <vt:lpstr>Prime objective:: </vt:lpstr>
      <vt:lpstr>Slide 3</vt:lpstr>
      <vt:lpstr>Machine Learning: </vt:lpstr>
      <vt:lpstr>Output – Pedestrian detection</vt:lpstr>
      <vt:lpstr>Output license plate detection</vt:lpstr>
      <vt:lpstr>Output – vehicle detection</vt:lpstr>
      <vt:lpstr>Output – Face Detection</vt:lpstr>
      <vt:lpstr>Face detection – with multiple images</vt:lpstr>
      <vt:lpstr>Pose Estimation</vt:lpstr>
      <vt:lpstr>What major problems are we trying to focus:</vt:lpstr>
      <vt:lpstr>Online Crime Reporting System  </vt:lpstr>
      <vt:lpstr>Our Web portal’s interface ;</vt:lpstr>
      <vt:lpstr>The available options for crime are;</vt:lpstr>
      <vt:lpstr>Components used:</vt:lpstr>
      <vt:lpstr>Slide 16</vt:lpstr>
      <vt:lpstr>Slide 17</vt:lpstr>
      <vt:lpstr>Slide 18</vt:lpstr>
      <vt:lpstr>Slide 19</vt:lpstr>
      <vt:lpstr>Outputs of Iot Section:</vt:lpstr>
      <vt:lpstr>Complete Circuit connection </vt:lpstr>
      <vt:lpstr>Culmination of IOT and ML for tracking and navigating </vt:lpstr>
      <vt:lpstr>Requirements: </vt:lpstr>
      <vt:lpstr>Slide 24</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India Hackathon</dc:title>
  <dc:creator>LENOVO</dc:creator>
  <cp:lastModifiedBy>LENOVO</cp:lastModifiedBy>
  <cp:revision>28</cp:revision>
  <dcterms:created xsi:type="dcterms:W3CDTF">2020-07-30T17:16:04Z</dcterms:created>
  <dcterms:modified xsi:type="dcterms:W3CDTF">2020-08-03T23:09:08Z</dcterms:modified>
</cp:coreProperties>
</file>